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81"/>
  </p:notesMasterIdLst>
  <p:sldIdLst>
    <p:sldId id="457" r:id="rId5"/>
    <p:sldId id="998" r:id="rId6"/>
    <p:sldId id="1093" r:id="rId7"/>
    <p:sldId id="1094" r:id="rId8"/>
    <p:sldId id="1378" r:id="rId9"/>
    <p:sldId id="1323" r:id="rId10"/>
    <p:sldId id="1282" r:id="rId11"/>
    <p:sldId id="1283" r:id="rId12"/>
    <p:sldId id="1324" r:id="rId13"/>
    <p:sldId id="1325" r:id="rId14"/>
    <p:sldId id="1379" r:id="rId15"/>
    <p:sldId id="1240" r:id="rId16"/>
    <p:sldId id="1241" r:id="rId17"/>
    <p:sldId id="1242" r:id="rId18"/>
    <p:sldId id="1380" r:id="rId19"/>
    <p:sldId id="1095" r:id="rId20"/>
    <p:sldId id="1326" r:id="rId21"/>
    <p:sldId id="1243" r:id="rId22"/>
    <p:sldId id="1327" r:id="rId23"/>
    <p:sldId id="1328" r:id="rId24"/>
    <p:sldId id="1329" r:id="rId25"/>
    <p:sldId id="1292" r:id="rId26"/>
    <p:sldId id="1330" r:id="rId27"/>
    <p:sldId id="1245" r:id="rId28"/>
    <p:sldId id="1331" r:id="rId29"/>
    <p:sldId id="1293" r:id="rId30"/>
    <p:sldId id="1332" r:id="rId31"/>
    <p:sldId id="1381" r:id="rId32"/>
    <p:sldId id="1339" r:id="rId33"/>
    <p:sldId id="1340" r:id="rId34"/>
    <p:sldId id="1341" r:id="rId35"/>
    <p:sldId id="1342" r:id="rId36"/>
    <p:sldId id="1249" r:id="rId37"/>
    <p:sldId id="1343" r:id="rId38"/>
    <p:sldId id="1344" r:id="rId39"/>
    <p:sldId id="1112" r:id="rId40"/>
    <p:sldId id="1251" r:id="rId41"/>
    <p:sldId id="1198" r:id="rId42"/>
    <p:sldId id="1345" r:id="rId43"/>
    <p:sldId id="1346" r:id="rId44"/>
    <p:sldId id="1347" r:id="rId45"/>
    <p:sldId id="1348" r:id="rId46"/>
    <p:sldId id="1349" r:id="rId47"/>
    <p:sldId id="1350" r:id="rId48"/>
    <p:sldId id="1351" r:id="rId49"/>
    <p:sldId id="1352" r:id="rId50"/>
    <p:sldId id="1126" r:id="rId51"/>
    <p:sldId id="1127" r:id="rId52"/>
    <p:sldId id="1203" r:id="rId53"/>
    <p:sldId id="1204" r:id="rId54"/>
    <p:sldId id="1353" r:id="rId55"/>
    <p:sldId id="1307" r:id="rId56"/>
    <p:sldId id="1371" r:id="rId57"/>
    <p:sldId id="1354" r:id="rId58"/>
    <p:sldId id="1355" r:id="rId59"/>
    <p:sldId id="1356" r:id="rId60"/>
    <p:sldId id="1357" r:id="rId61"/>
    <p:sldId id="1358" r:id="rId62"/>
    <p:sldId id="1359" r:id="rId63"/>
    <p:sldId id="1360" r:id="rId64"/>
    <p:sldId id="1372" r:id="rId65"/>
    <p:sldId id="1373" r:id="rId66"/>
    <p:sldId id="1361" r:id="rId67"/>
    <p:sldId id="1271" r:id="rId68"/>
    <p:sldId id="1362" r:id="rId69"/>
    <p:sldId id="1309" r:id="rId70"/>
    <p:sldId id="1363" r:id="rId71"/>
    <p:sldId id="1364" r:id="rId72"/>
    <p:sldId id="1135" r:id="rId73"/>
    <p:sldId id="1171" r:id="rId74"/>
    <p:sldId id="1365" r:id="rId75"/>
    <p:sldId id="1375" r:id="rId76"/>
    <p:sldId id="1374" r:id="rId77"/>
    <p:sldId id="1366" r:id="rId78"/>
    <p:sldId id="1367" r:id="rId79"/>
    <p:sldId id="1368"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6233" autoAdjust="0"/>
  </p:normalViewPr>
  <p:slideViewPr>
    <p:cSldViewPr snapToGrid="0" snapToObjects="1">
      <p:cViewPr varScale="1">
        <p:scale>
          <a:sx n="106" d="100"/>
          <a:sy n="106" d="100"/>
        </p:scale>
        <p:origin x="1216" y="56"/>
      </p:cViewPr>
      <p:guideLst>
        <p:guide orient="horz" pos="2160"/>
        <p:guide pos="2880"/>
      </p:guideLst>
    </p:cSldViewPr>
  </p:slideViewPr>
  <p:outlineViewPr>
    <p:cViewPr>
      <p:scale>
        <a:sx n="33" d="100"/>
        <a:sy n="33" d="100"/>
      </p:scale>
      <p:origin x="0" y="-65904"/>
    </p:cViewPr>
  </p:outlineViewPr>
  <p:notesTextViewPr>
    <p:cViewPr>
      <p:scale>
        <a:sx n="85" d="100"/>
        <a:sy n="85" d="100"/>
      </p:scale>
      <p:origin x="0" y="0"/>
    </p:cViewPr>
  </p:notesTextViewPr>
  <p:sorterViewPr>
    <p:cViewPr>
      <p:scale>
        <a:sx n="80" d="100"/>
        <a:sy n="80" d="100"/>
      </p:scale>
      <p:origin x="0" y="0"/>
    </p:cViewPr>
  </p:sorter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5T03:37:00.9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1 335,'203'0,"962"-12,-876 4,556-26,-44-24,-552 51,-61 4,197-40,-30 2,-12 32,109-7,-360 7,268-21,-207 19,302-11,-289 23,97-2,-96-13,13-1,439 12,-322 5,200 18,81 22,304-40,-424-4,-180 0,317 5,-303 10,80 3,796-15,-556-3,-556 4,62 12,39 2,21-18,69 4,-149 11,12 1,-98-13,1 0,22 5,-14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1:52.065"/>
    </inkml:context>
    <inkml:brush xml:id="br0">
      <inkml:brushProperty name="width" value="0.035" units="cm"/>
      <inkml:brushProperty name="height" value="0.035" units="cm"/>
      <inkml:brushProperty name="color" value="#E71224"/>
    </inkml:brush>
  </inkml:definitions>
  <inkml:trace contextRef="#ctx0" brushRef="#br0">1 1 24575,'5'0'0,"6"0"0,8 0 0,10 0 0,3 0 0,8 0 0,-1 0 0,4 0 0,-1 0 0,-6 0 0,-9 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2:01.991"/>
    </inkml:context>
    <inkml:brush xml:id="br0">
      <inkml:brushProperty name="width" value="0.035" units="cm"/>
      <inkml:brushProperty name="height" value="0.035" units="cm"/>
      <inkml:brushProperty name="color" value="#E71224"/>
    </inkml:brush>
  </inkml:definitions>
  <inkml:trace contextRef="#ctx0" brushRef="#br0">0 1 24575,'16'10'0,"-4"-5"0,109 49-38,137 42-1,136 20-1767,730 158-100,-133-35 797,-958-230 1090,85 25 276,-103-27 599,-22-7-1309,-11-4-3481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2:03.107"/>
    </inkml:context>
    <inkml:brush xml:id="br0">
      <inkml:brushProperty name="width" value="0.035" units="cm"/>
      <inkml:brushProperty name="height" value="0.035" units="cm"/>
      <inkml:brushProperty name="color" value="#E71224"/>
    </inkml:brush>
  </inkml:definitions>
  <inkml:trace contextRef="#ctx0" brushRef="#br0">1 0 24575,'10'0'0,"355"11"0,-309-5 0,-1 1 0,0 4 0,0 1 0,77 30 0,-125-40 0,0 1 0,1 1 0,-1-1 0,0 1 0,-1 0 0,1 1 0,6 5 0,-11-7 0,0-1 0,0 1 0,0-1 0,0 1 0,0 0 0,0 0 0,-1 0 0,0 0 0,1 0 0,-1 0 0,0 0 0,0 0 0,-1 0 0,1 1 0,-1-1 0,0 0 0,0 1 0,0-1 0,0 6 0,-2 1 0,0 0 0,-1-1 0,0 1 0,0 0 0,-1-1 0,0 0 0,-1 0 0,0 0 0,0-1 0,-1 1 0,-9 9 0,-9 9 0,-48 42 0,14-23 0,-3-2 0,-2-2 0,-68 32 0,60-33 0,63-37 0,3-1 0,0-1 0,1 1 0,-1 0 0,0 1 0,1-1 0,0 1 0,-7 6 0,11-9 0,0-1 0,-1 0 0,1 1 0,0-1 0,0 0 0,0 1 0,-1-1 0,1 1 0,0-1 0,0 0 0,0 1 0,0-1 0,0 1 0,0-1 0,0 0 0,0 1 0,0-1 0,0 1 0,0-1 0,0 0 0,0 1 0,0-1 0,0 1 0,0-1 0,0 0 0,0 1 0,1-1 0,-1 0 0,0 1 0,0-1 0,1 0 0,-1 1 0,16 7 0,23-2 0,-38-6 0,312 6 0,-204-7 0,904-2-2063,-934 3-4065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2:04.639"/>
    </inkml:context>
    <inkml:brush xml:id="br0">
      <inkml:brushProperty name="width" value="0.035" units="cm"/>
      <inkml:brushProperty name="height" value="0.035" units="cm"/>
      <inkml:brushProperty name="color" value="#E71224"/>
    </inkml:brush>
  </inkml:definitions>
  <inkml:trace contextRef="#ctx0" brushRef="#br0">23 1 24575,'0'3'0,"0"6"0,0 11 0,3 16 0,0 13 0,1 6 0,-1 12 0,-1 8 0,-1 9 0,0-2 0,-1 0 0,-2-9 0,-2-8 0,-3-9 0,0-9 0,2-10 0,-3-10 0,2-11-8191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2:38.032"/>
    </inkml:context>
    <inkml:brush xml:id="br0">
      <inkml:brushProperty name="width" value="0.035" units="cm"/>
      <inkml:brushProperty name="height" value="0.035" units="cm"/>
    </inkml:brush>
  </inkml:definitions>
  <inkml:trace contextRef="#ctx0" brushRef="#br0">3265 2318 24575,'0'6'0,"-1"0"0,0 0 0,0 0 0,-1-1 0,0 1 0,0 0 0,0-1 0,-1 0 0,0 1 0,0-1 0,0 0 0,0 0 0,-1-1 0,0 1 0,-5 3 0,-5 7 0,-2-1 0,-34 23 0,-14 4 0,-136 63 0,-82 7 0,195-84 0,0-3 0,-2-4 0,0-4 0,-2-4 0,1-4 0,-1-4 0,0-3 0,-165-22 0,178 7 0,0-4 0,-141-51 0,113 26 0,-138-78 0,198 94 0,2-1 0,2-2 0,0-1 0,2-3 0,-46-49 0,57 50 0,2-1 0,0-2 0,3 0 0,1-1 0,2-2 0,-27-66 0,26 44 0,2-2 0,3 0 0,3-1 0,2 0 0,4-1 0,2 0 0,3-1 0,3 1 0,3-1 0,12-67 0,-9 99 0,3 0 0,0 0 0,3 1 0,0 0 0,2 1 0,2 0 0,1 1 0,1 1 0,39-49 0,-29 47 0,1 1 0,1 2 0,2 0 0,1 3 0,1 0 0,1 2 0,67-34 0,-34 28 7,1 2 0,0 3-1,2 4 1,122-21-1,-36 20-255,176-2-1,-314 24 232,244-2-64,-220 4 83,0 2 1,-1 2-1,1 2 1,44 15-1,-58-12-2,0 1 0,-1 1 0,-1 2 0,0 1 0,-1 1 0,-1 1 0,33 31 0,-5 2 52,91 114-1,-114-127-11,-2 2 0,-2 1 0,-1 1 0,-2 1 0,-2 1-1,-2 1 1,-3 1 0,-1 0 0,-2 1 0,-2 0-1,9 98 1,-17-71-39,-3 1 0,-3-1 0,-3 0 0,-4 0 0,-23 90 0,18-110 0,-2-1 0,-2-1 0,-3-1 0,-2-1 0,-2 0 0,-2-3 0,-60 79 0,37-66 0,-2-2 0,-3-3 0,-2-2 0,-2-2 0,-95 60 0,105-80 0,-2-2 0,0-3 0,-2-2 0,-1-2 0,0-3 0,-1-2 0,-113 18 0,80-26 0,0-3 0,-97-6 0,133-4 0,0-3 0,0-1 0,-73-23 0,39 3 0,-96-46 0,104 38 0,1-3 0,3-4 0,-85-64 0,124 80 0,1-2 0,2-1 0,1-2 0,2-1 0,1-2 0,1-1 0,2-1 0,-21-40 0,24 29-1,3 0-1,1-1 1,2-1-1,3-1 1,2 0-1,2 0 0,2-1 1,3-1-1,2 1 1,2-1-1,8-63 1,-1 60-75,3 1 0,2 0 1,2 1-1,3 0 0,2 1 1,3 1-1,1 1 1,3 1-1,2 1 0,48-66 1,-36 66 45,3 2 1,1 1 0,81-65-1,-31 40-572,106-61-1,-82 65 581,3 5 0,3 6 0,2 4 0,2 7 0,2 5 0,2 5 0,1 6 0,1 6 0,1 6 0,0 6 0,216 9 0,-272 8 7,0 4 0,-1 2 1,-1 5-1,94 31 1,-113-27-6,-2 1 1,0 3-1,-2 3 1,-1 1 0,-1 3-1,51 42 1,-77-52 13,-1 1 0,-1 1 1,-1 0-1,-2 2 0,0 0 0,-1 2 0,-2 0 1,20 45-1,-20-34 7,-2 1 1,-2 1-1,-2 0 1,-2 0-1,-1 1 1,2 46-1,-9-54-1,-1-1-1,-2 1 1,-1-1-1,-2 1 1,-1-1-1,-2-1 1,-1 1-1,-1-1 1,-2-1-1,-18 36 1,-3-5-3,-3-2 1,-3-1 0,-79 93-1,67-96 3,-2-2-1,-2-2 1,-3-3 0,-1-3-1,-3-2 1,-1-3 0,-2-3-1,-134 57 1,34-31 36,-3-7-1,-224 45 1,-362 13 71,383-85-154,287-27 32,0-4-1,-117-17 1,177 15 10,-1-2 0,1-1 1,0-1-1,0-1 0,1-1 1,-27-15-1,37 16 19,0 0-1,0-1 1,1 0 0,1-1 0,-1 0 0,2-1-1,-1 0 1,2-1 0,-1 0 0,2-1 0,-10-16-1,2-4 201,2 0 0,1-1 1,2 0-1,1-1 0,-9-61 0,10 16 176,1-121 0,9 124-469,3 1 1,4 0-1,3 1 0,3 0 1,4 1-1,2 1 0,4 0 1,3 2-1,3 1 1,41-68-1,-25 63-23,4 3 0,3 1 1,3 3-1,3 2 0,3 3 0,2 3 0,3 2 1,3 4-1,1 2 0,3 4 0,2 3 0,2 3 1,1 4-1,3 4 0,0 3 0,95-23 0,-88 34 102,1 3 0,1 4 0,127-1 0,-155 14 0,0 3 0,-1 3 0,0 3 0,0 2 0,115 38 0,-98-19-102,-1 4 0,-2 3 0,-2 4 0,117 84 0,-117-68-42,-2 2 0,-4 5 0,-2 1 0,63 83 1,-90-97 97,-2 2 0,-3 2 0,-1 1 0,-4 1 0,-2 2 0,-2 1 0,31 119 0,-46-135 121,-2 0 0,-1 1 0,-3 0 0,-1 0 0,-3 1 0,-1-1-1,-3 0 1,-1 0 0,-3 0 0,-1-1 0,-30 85 0,22-89 199,-2 0 0,-1-1 0,-2-2-1,-44 58 1,46-70-62,-1-1-1,-1-1 1,-1-1-1,0-1 1,-2-2-1,-1 0 1,-28 16-1,41-28-110,-1 0-1,-1 0 1,1-2 0,-1 0-1,-24 6 1,31-10-100,0 0 1,0 0-1,1-1 0,-1 0 1,0-1-1,0 1 0,0-1 1,1-1-1,-1 1 0,1-2 1,-1 1-1,-11-6 0,-2-3-155,1-2 0,-26-21 0,32 24-749,-7-6-5923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2:40.137"/>
    </inkml:context>
    <inkml:brush xml:id="br0">
      <inkml:brushProperty name="width" value="0.035" units="cm"/>
      <inkml:brushProperty name="height" value="0.035" units="cm"/>
    </inkml:brush>
  </inkml:definitions>
  <inkml:trace contextRef="#ctx0" brushRef="#br0">2098 2444 24575,'-40'11'0,"0"-7"0,0-2 0,0-2 0,0-1 0,0-2 0,-78-17 0,44 2 0,2-3 0,-89-40 0,91 31 0,2-3 0,2-4 0,-78-56 0,105 64 0,1-1 0,2-3 0,1-1 0,2-1 0,1-2 0,-32-50 0,36 43 0,3-2 0,2-1 0,2-1 0,2-1 0,2 0 0,2-2 0,-9-57 0,18 76 0,2-1 0,1 0 0,2-63 0,3 72 0,2 0 0,0 0 0,1 1 0,2 0 0,0-1 0,11-21 0,2 3 0,3 2 0,1 0 0,1 1 0,3 2 0,1 0 0,1 2 0,2 2 0,37-30 0,-3 9 0,3 3 0,1 2 0,118-58 0,-96 62-267,1 4 0,195-56 0,-210 78 107,0 3 0,1 4-1,0 3 1,111 2 0,-156 9 207,-1 2 0,0 1 0,0 1 0,0 2 1,-1 2-1,0 0 0,-1 3 0,0 0 0,-1 2 0,0 1 0,-2 1 0,0 2 1,-1 1-1,0 1 0,-2 1 0,42 47 0,-48-45 14,0 0 0,-2 1 1,-1 0-1,-1 2 0,-1 0 0,-1 0 0,-1 1 1,9 37-1,-15-40-38,0 0-1,-2 1 1,-1 0 0,-2 0 0,0-1-1,-1 1 1,-2 0 0,-1 0 0,0-1-1,-10 34 1,4-34-23,0 0 0,-2 0 0,0-1 0,-2 0 0,-1-1 0,0-1 0,-2 0 0,-36 39 0,5-14 0,-3-2 0,-77 55 0,9-20-241,-2-5 0,-212 96-1,-281 62-482,181-104 400,-2-32-1,266-76 325,162-21 29,0 0 1,0 0-1,-1 0 0,1-1 0,0 0 0,0 0 0,0-1 0,0 1 0,0-1 1,0 0-1,1-1 0,-1 0 0,-6-4 0,5 2 40,1 0 0,1-1 0,-1 1 0,1-1-1,0 0 1,0-1 0,1 1 0,0-1 0,0 0 0,-3-8 0,-7-20 59,0 0 0,3-1 0,1-1 0,-7-45 0,-9-152 163,19 158-291,4 0 0,3 0 0,20-146 0,-13 188 0,1 0 0,1 1 0,2 0 0,22-45 0,-21 55 0,1 1 0,1 0 0,1 1 0,0 1 0,2 0 0,34-32 0,-21 28 0,0 2 0,2 1 0,0 1 0,2 2 0,0 1 0,0 2 0,2 1 0,0 2 0,43-9 0,17 2 0,0 4 0,137-3 0,-90 14-187,272 28-1,-318-11 95,0 5-1,-2 4 0,154 57 0,-199-59 94,-1 2 0,86 53 0,-116-63 0,-1 1 0,-1 0 0,-1 2 0,0 0 0,0 0 0,-2 2 0,0 0 0,-1 0 0,20 36 0,-23-32 0,-1-1 0,-1 2 0,-1-1 0,-1 1 0,-1 0 0,-1 0 0,-1 1 0,0 24 0,-3-18 0,-1 0 0,-2 0 0,-1 0 0,-1 0 0,-15 47 0,2-27 0,-2-1 0,-2-1 0,-3-1 0,-1-1 0,-2-1 0,-58 69 0,44-65 47,-3-2 0,-1-2 0,-2-2 0,-3-2 0,0-2 0,-3-2-1,-1-3 1,-1-3 0,-2-1 0,0-4 0,-2-2 0,-1-2 0,-1-3-1,0-3 1,-103 11 0,81-19-47,0-3 0,0-4 0,0-4 0,1-3 0,-1-4 0,2-3 0,-133-42 0,164 38 0,1-1 0,1-3 0,0-2 0,2-2 0,1-3 0,2-1 0,1-2 0,1-2 0,-40-41 0,56 47 0,2-1 0,0-1 0,2-1 0,1-1 0,-29-60 0,38 64 0,1-1 0,1 0 0,2 0 0,1-1 0,1 0 0,1 0 0,0-55 0,5 54-14,3 1 0,0-1-1,2 1 1,1 0 0,19-57-1,-10 48-38,2 1-1,2 0 0,43-63 0,-15 37-57,4 2-1,2 3 0,3 2 0,78-62 1,-28 36-319,3 4 1,3 6 0,4 4-1,2 5 1,3 6 0,3 5 0,1 5-1,3 6 1,234-45 0,-69 49-150,-222 34 435,1 3 1,79 10-1,-106-4 109,1 3-1,-1 1 0,0 3 0,54 21 1,-66-19 60,0 2 1,0 1-1,-2 1 0,0 2 1,-1 1-1,29 27 1,-27-16 41,-1 1 0,-1 1 0,-2 2 0,-2 0 0,-1 2 0,-1 1 0,-3 1 0,29 76 0,-22-36-79,-3 2 0,-4 0 1,17 146-1,-30-161 418,-3 1-1,-6 120 1,-1-160-285,-2 1 1,-1-1 0,-1-1-1,-2 1 1,0-1 0,-2 0 0,-1-1-1,-1 0 1,-21 33 0,9-27-72,0 0 0,-3-2 0,0-1 0,-2-1 0,-1-1 1,-52 36-1,6-13 276,-150 72 0,85-59-313,-3-6 0,-2-7-1,-2-6 1,-161 26 0,102-37-119,-2-9 0,-306-5 0,476-19 132,13 1 84,-1-1 0,1-2 0,0-1 0,-48-11 0,71 14-37,0-1 0,0 0 0,0 0-1,0-1 1,0 1 0,1 0 0,-1-1 0,0 0 0,1 0 0,0 0 0,-1 0 0,1 0-1,0 0 1,0 0 0,0-1 0,0 1 0,0-1 0,1 0 0,-1 1 0,-1-5-1,1 0-188,1 1-1,-1-1 1,2 0-1,-1 0 1,1 1-1,0-1 1,0 0-1,1-7 1,1-1-6710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2:42.021"/>
    </inkml:context>
    <inkml:brush xml:id="br0">
      <inkml:brushProperty name="width" value="0.035" units="cm"/>
      <inkml:brushProperty name="height" value="0.035" units="cm"/>
    </inkml:brush>
  </inkml:definitions>
  <inkml:trace contextRef="#ctx0" brushRef="#br0">1 1 24575,'67'0'-8,"340"4"28,-1 25-150,-160 6-67,-1 11 1,375 121-1,34 96 734,-350-133-366,303 92-171,126 1 0,9-28 0,286 81 0,-491-85 0,197 65 0,-108-121 0,-492-111 0,232 66 0,-278-66 0,181 69 0,-240-83 0,50 11 0,-25-9 0,-25-8-1365,-18-5-5461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2:42.654"/>
    </inkml:context>
    <inkml:brush xml:id="br0">
      <inkml:brushProperty name="width" value="0.035" units="cm"/>
      <inkml:brushProperty name="height" value="0.035" units="cm"/>
    </inkml:brush>
  </inkml:definitions>
  <inkml:trace contextRef="#ctx0" brushRef="#br0">739 1 24575,'274'247'0,"70"75"0,-309-286 0,28 34 0,-55-60 0,0 1 0,0 0 0,-1 0 0,9 21 0,-15-30 0,-1-1 0,1 0 0,0 1 0,-1-1 0,1 0 0,-1 1 0,0-1 0,1 1 0,-1-1 0,0 1 0,0-1 0,0 0 0,0 1 0,0-1 0,0 1 0,-1-1 0,1 1 0,0-1 0,-1 0 0,1 1 0,-1-1 0,1 1 0,-1-1 0,0 0 0,0 0 0,1 1 0,-1-1 0,0 0 0,0 0 0,0 0 0,0 0 0,-2 1 0,-2 1 0,-1 0 0,0 0 0,-1-1 0,1 1 0,0-2 0,-8 3 0,11-4 0,-475 97-405,-4-27-66,426-63 464,-255 30-1211,198-27-4872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2:43.787"/>
    </inkml:context>
    <inkml:brush xml:id="br0">
      <inkml:brushProperty name="width" value="0.035" units="cm"/>
      <inkml:brushProperty name="height" value="0.035" units="cm"/>
    </inkml:brush>
  </inkml:definitions>
  <inkml:trace contextRef="#ctx0" brushRef="#br0">1880 1 24575,'-410'30'0,"182"-7"0,-142 13 0,-85 6 0,234-38 0,204-2 0,1 0 0,-32 10 0,29-7 0,-32 5 0,46-9 0,-24 4 0,28-5 0,1 0 0,-1 0 0,1 0 0,-1 1 0,1-1 0,-1 0 0,1 0 0,-1 1 0,1-1 0,-1 0 0,1 1 0,0-1 0,-1 0 0,1 1 0,0-1 0,-1 1 0,1-1 0,0 1 0,-1-1 0,1 1 0,0-1 0,0 1 0,-1-1 0,1 1 0,0-1 0,0 1 0,0-1 0,0 1 0,0-1 0,0 1 0,0-1 0,0 1 0,0 0 0,0-1 0,0 1 0,0-1 0,0 1 0,1-1 0,-1 1 0,0-1 0,0 1 0,0-1 0,1 1 0,-1-1 0,1 1 0,3 6 0,1 0 0,1 0 0,-1-1 0,1 0 0,0 0 0,0 0 0,8 5 0,56 35 0,-35-25 0,572 409-150,179 214-584,-695-567 720,-53-48-1202,-15-14-4861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2:44.406"/>
    </inkml:context>
    <inkml:brush xml:id="br0">
      <inkml:brushProperty name="width" value="0.035" units="cm"/>
      <inkml:brushProperty name="height" value="0.035" units="cm"/>
    </inkml:brush>
  </inkml:definitions>
  <inkml:trace contextRef="#ctx0" brushRef="#br0">0 1 24575,'1'16'0,"0"1"0,2-1 0,-1 1 0,10 27 0,-7-26 0,137 412-548,33-4-2092,-116-285 2381,626 1359 259,-127-486 218,-544-991-218,3 3 0,0 0 0,24 27 0,-39-52 18,-1 1 0,1-1 1,-1 1-1,1-1 0,-1 0 1,1 1-1,0-1 0,-1 0 1,1 0-1,3 1 0,-4-2 4,-1 0 0,1 0 0,0 0 1,-1 0-1,1 0 0,-1 0 0,1 0 0,0 0 0,-1 0 0,1 0 0,0 0 0,-1 0 0,1-1 0,-1 1 0,1 0 0,-1 0 0,1-1 0,0 1 0,-1 0 0,1-1 0,-1 1 0,1-1 0,2-3 147,-1 1-1,0-1 0,1 0 1,-2 0-1,1 0 0,0 0 0,1-8 1,-2 10-93,37-128-455,-20 58-6335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5T03:37:05.6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1 424,'0'-1,"0"1,0-1,1 0,-1 1,0-1,0 1,1-1,-1 0,1 1,-1-1,0 1,1-1,-1 1,1-1,-1 1,1 0,-1-1,1 1,0 0,-1-1,1 1,-1 0,1-1,0 1,0 0,22-5,-20 4,155-15,-38 6,183-26,407-40,434 12,-896 52,42 2,61-3,86-27,487-29,-648 55,129-1,763 15,-873-14,-43 0,728 11,-507 5,-365-1,0 5,148 26,32 12,-33-7,-147-21,1-6,124-3,-40 7,-4 0,-151-14,17 0,93 12,-67-2,89 1,85-12,-99-1,2767 2,-2899-1,1-2,35-7,24-4,51 11,-86 3,95-11,-61 1,1 3,90 6,-159 1,0-1,0-1,0 0,27-8,-3 1,-17 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2:44.966"/>
    </inkml:context>
    <inkml:brush xml:id="br0">
      <inkml:brushProperty name="width" value="0.035" units="cm"/>
      <inkml:brushProperty name="height" value="0.035" units="cm"/>
    </inkml:brush>
  </inkml:definitions>
  <inkml:trace contextRef="#ctx0" brushRef="#br0">1873 0 24575,'-6'4'0,"-1"1"0,1 0 0,-1 0 0,1 0 0,1 0 0,-1 1 0,-7 11 0,1-3 0,-280 379-68,221-290-203,-149 210-1072,-271 395 918,41 17 494,305-448-69,107-195 0,-36 116 0,67-178-342,2-1 0,-6 39 0,11-35-4785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5T03:37:12.4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1 120,'9310'0,"-8876"-20,-276 9,5-2,100-4,136 18,-389-1,-6 0,0-1,1 1,-1 1,0-1,1 0,-1 1,0 0,0 0,6 2,-10-2,1-1,-1 0,0 0,0 1,1-1,-1 0,0 1,1-1,-1 0,0 1,0-1,0 0,1 1,-1-1,0 0,0 1,0-1,0 1,0-1,0 0,0 1,0-1,0 1,0-1,0 0,0 1,0-1,0 1,0-1,0 0,0 1,0-1,-1 1,1-1,0 0,0 1,0-1,-1 0,1 1,0-1,-1 0,1 0,0 1,-17 13,-5 0,0-2,-1-1,0-1,-45 14,18-7,-1043 313,331-156,-3-38,-1389 122,1417-222,-10-33,-186-6,600-22,297 21,-58-10,-37-3,11 2,3-1,85 13,-35-8,-17-2,58 10,-41-12,6 2,-39-3,-131-2,-100 17,174 2,-1042 0,1321-8,-89 3,1059-64,-797 54,132-6,142 4,2287-9,-869 29,-317-5,-71 1,1452 0,-3033 0,0-2,1 0,-1-1,0-1,-1-1,1 0,21-10,146-41,-139 44,0-1,0-2,71-35,74-64,-159 97,1 2,46-15,73-15,-85 26,-28 9,-21 6,-1 0,0-2,0 0,0-1,25-14,-39 19,0-1,0 1,-1 0,1-1,-1 0,0 1,0-1,0 0,0 0,0 0,0-1,-1 1,0 0,0-1,0 1,0 0,0-1,-1 1,1-1,-1 1,0-1,0 0,0 1,-1-1,1 1,-1-1,0 1,-2-7,1 5,1 1,-2-1,1 0,0 1,-1-1,0 1,0 0,0 0,-1 0,1 1,-1-1,0 1,0-1,0 1,0 1,-1-1,1 1,-1-1,0 1,-5-1,-18-3,-1 2,-35-1,11 0,-380-18,-1 22,226 2,-3715 0,6777-1,-2819-1,52-10,-3 1,511 1,-371 11,-213-2,63 1,-1-3,99-16,-9-18,-133 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1:32.027"/>
    </inkml:context>
    <inkml:brush xml:id="br0">
      <inkml:brushProperty name="width" value="0.035" units="cm"/>
      <inkml:brushProperty name="height" value="0.035" units="cm"/>
      <inkml:brushProperty name="color" value="#E71224"/>
    </inkml:brush>
  </inkml:definitions>
  <inkml:trace contextRef="#ctx0" brushRef="#br0">176 1 24575,'125'-1'0,"133"2"0,-249-1 0,0 1 0,0 0 0,1 0 0,-1 0 0,0 1 0,-1 1 0,14 4 0,-20-6 0,0 0 0,0 0 0,-1 0 0,1 1 0,0-1 0,-1 1 0,1-1 0,0 1 0,-1-1 0,0 1 0,1 0 0,-1-1 0,0 1 0,0 0 0,1 3 0,-1-3 0,0 1 0,-1 0 0,0 0 0,1-1 0,-1 1 0,0 0 0,0 0 0,-1 0 0,1-1 0,0 1 0,-1 0 0,0-1 0,0 1 0,-2 5 0,-2 3 0,-2 1 0,1-2 0,-1 1 0,-1-1 0,0 0 0,0 0 0,-1-1 0,0 0 0,-1 0 0,0-1 0,-15 9 0,-10 5 0,-2-2 0,-44 19 0,-215 64 0,192-71 0,240-38 0,0-3 0,238-6 0,-364 15 0,-2 0 0,0 0 0,0 0 0,0 1 0,12 3 0,-19-4 0,1 0 0,-1 1 0,1-1 0,-1 1 0,1 0 0,-1 0 0,1-1 0,-1 1 0,0 0 0,0 0 0,1 0 0,-1 0 0,0 0 0,0 1 0,0-1 0,0 0 0,0 0 0,0 1 0,-1-1 0,1 0 0,0 1 0,-1-1 0,1 1 0,-1-1 0,1 1 0,-1-1 0,0 1 0,1 2 0,-1 7 0,0-1 0,0 1 0,-1 0 0,-1 0 0,1 0 0,-2-1 0,0 1 0,0-1 0,-8 18 0,4-14 0,-1-1 0,-1 0 0,1 0 0,-2-1 0,0 0 0,-13 12 0,-13 6 0,-1-1 0,-2-2 0,-60 33 0,98-59 0,-151 78-1365,121-63-5461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1:33.883"/>
    </inkml:context>
    <inkml:brush xml:id="br0">
      <inkml:brushProperty name="width" value="0.035" units="cm"/>
      <inkml:brushProperty name="height" value="0.035" units="cm"/>
      <inkml:brushProperty name="color" value="#E71224"/>
    </inkml:brush>
  </inkml:definitions>
  <inkml:trace contextRef="#ctx0" brushRef="#br0">0 1 24575,'0'5'0,"1"1"0,-1-1 0,1 0 0,0 1 0,0-1 0,1 0 0,-1 0 0,1 0 0,0 0 0,1 0 0,-1 0 0,1-1 0,0 1 0,0-1 0,0 0 0,1 0 0,7 8 0,5 0 0,-1-1 0,1 0 0,32 15 0,-43-23 0,71 33-7,115 41 0,93 11-543,-226-71 312,471 138-466,766 234-464,-1201-359 234,-36-10-3649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1:44.026"/>
    </inkml:context>
    <inkml:brush xml:id="br0">
      <inkml:brushProperty name="width" value="0.035" units="cm"/>
      <inkml:brushProperty name="height" value="0.035" units="cm"/>
      <inkml:brushProperty name="color" value="#E71224"/>
    </inkml:brush>
  </inkml:definitions>
  <inkml:trace contextRef="#ctx0" brushRef="#br0">0 0 24575,'3'1'0,"0"-1"0,0 1 0,-1 0 0,1 0 0,0 0 0,-1 0 0,1 1 0,-1-1 0,4 3 0,2 1 0,87 50 0,3-5 0,192 70 0,151 19-497,-141-47-155,537 195-243,-19 49 413,-518-186-462,-260-126-3777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1:45.660"/>
    </inkml:context>
    <inkml:brush xml:id="br0">
      <inkml:brushProperty name="width" value="0.035" units="cm"/>
      <inkml:brushProperty name="height" value="0.035" units="cm"/>
      <inkml:brushProperty name="color" value="#E71224"/>
    </inkml:brush>
  </inkml:definitions>
  <inkml:trace contextRef="#ctx0" brushRef="#br0">52 0 24575,'0'37'0,"0"86"0,-17 139 0,4-183 0,5-29 0,1 1 0,1 61 0,6-109 0,0 0 0,0-1 0,0 1 0,1 0 0,-1 0 0,1 0 0,0 0 0,0-1 0,0 1 0,0 0 0,0-1 0,1 1 0,-1-1 0,1 1 0,0-1 0,-1 0 0,4 3 0,-2-3 0,0 0 0,1 1 0,-1-1 0,1-1 0,-1 1 0,1 0 0,0-1 0,0 0 0,-1 0 0,1 0 0,0 0 0,5 0 0,34 2 0,0-2 0,1-2 0,-1-1 0,-1-3 0,74-17 0,203-74 0,-291 87 0,40-13 0,-1-3 0,89-48 0,-147 68 0,-1 0 0,1-1 0,-1 0 0,14-13 0,-20 17 0,1-1 0,-1 1 0,0-1 0,-1 0 0,1 1 0,0-1 0,-1 0 0,0 0 0,0 0 0,0 0 0,0-1 0,0 1 0,0 0 0,-1 0 0,0 0 0,1-1 0,-1 1 0,-1-6 0,-1-3 0,-1 0 0,0 0 0,-1 0 0,-1 0 0,0 1 0,0 0 0,-1 0 0,0 0 0,-1 1 0,0-1 0,-1 2 0,0-1 0,-11-9 0,-1 0 0,-1 1 0,-1 1 0,0 1 0,-47-25 0,45 29 0,0 1 0,-39-11 0,49 18 0,1 1 0,-1 0 0,0 1 0,0 1 0,-1 0 0,-18 1 0,30 1 0,0-1 0,-1 1 0,1 0 0,0 0 0,0 0 0,1 0 0,-1 1 0,0-1 0,0 1 0,1 0 0,-1 0 0,1 0 0,-1 0 0,1 0 0,0 0 0,0 0 0,0 1 0,0 0 0,0-1 0,0 1 0,1 0 0,-1-1 0,-1 7 0,-2 5 0,1 0 0,0 0 0,-3 26 0,6-33 0,-11 96 0,3 118 0,3-48 0,-59 423 0,60-568-1365,3-7-5461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1:50.018"/>
    </inkml:context>
    <inkml:brush xml:id="br0">
      <inkml:brushProperty name="width" value="0.035" units="cm"/>
      <inkml:brushProperty name="height" value="0.035" units="cm"/>
      <inkml:brushProperty name="color" value="#E71224"/>
    </inkml:brush>
  </inkml:definitions>
  <inkml:trace contextRef="#ctx0" brushRef="#br0">1 0 24575,'9'1'0,"0"0"0,0 0 0,1 1 0,-1 0 0,-1 1 0,11 3 0,13 5 0,345 90 34,-73-21-423,-116-28 196,1778 514-1393,-1301-340 1586,-650-221 0,-13-5 0,1 1 0,-1-1 0,1 1 0,-1 0 0,0 0 0,0 0 0,1 0 0,-1 1 0,0-1 0,0 0 0,0 1 0,0 0 0,2 1 0,-8 1-1010,-7-4-4037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10:11:51.458"/>
    </inkml:context>
    <inkml:brush xml:id="br0">
      <inkml:brushProperty name="width" value="0.035" units="cm"/>
      <inkml:brushProperty name="height" value="0.035" units="cm"/>
      <inkml:brushProperty name="color" value="#E71224"/>
    </inkml:brush>
  </inkml:definitions>
  <inkml:trace contextRef="#ctx0" brushRef="#br0">261 1 24575,'-15'14'0,"-26"18"0,-5 5 0,29-23 0,2 1 0,0 1 0,1 0 0,-14 21 0,24-31 0,1-1 0,0 1 0,0 0 0,0 0 0,1 0 0,0 0 0,0 0 0,1 1 0,-1-1 0,1 1 0,1-1 0,-1 1 0,1-1 0,1 1 0,-1-1 0,1 1 0,0-1 0,2 8 0,1-2 0,1 0 0,1 0 0,0-1 0,0 0 0,1 0 0,1 0 0,0-1 0,0 0 0,13 12 0,14 10 0,46 32 0,-63-50 0,87 57 0,-104-71 0,0 1 0,0-1 0,0 1 0,0-1 0,0 1 0,0 0 0,0 0 0,0-1 0,-1 1 0,1 0 0,0 0 0,0 0 0,-1 0 0,1 0 0,0 0 0,0 1 0,-1-2 0,0 1 0,0-1 0,-1 1 0,1-1 0,0 0 0,0 1 0,0-1 0,0 0 0,-1 1 0,1-1 0,0 0 0,0 1 0,-1-1 0,1 0 0,0 0 0,-1 1 0,1-1 0,0 0 0,-1 0 0,1 1 0,0-1 0,-1 0 0,1 0 0,0 0 0,-1 0 0,1 0 0,-1 1 0,1-1 0,-1 0 0,-42 4 0,40-4 0,-11 0 0,-23 2 0,0-1 0,-1-2 0,1-2 0,-53-11 0,86 13-97,-1 0-1,1-1 1,-1 1-1,1-1 1,-1 0-1,1-1 1,0 1-1,0-1 1,0 0-1,0 0 1,1 0-1,-1 0 0,-4-7 1,-4-7-6729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5/5/2024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1</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Declining balance </a:t>
            </a:r>
            <a:r>
              <a:rPr lang="en-US" dirty="0">
                <a:sym typeface="Wingdings" pitchFamily="2" charset="2"/>
              </a:rPr>
              <a:t> accelerated method. </a:t>
            </a:r>
          </a:p>
          <a:p>
            <a:r>
              <a:rPr lang="en-US" dirty="0">
                <a:sym typeface="Wingdings" pitchFamily="2" charset="2"/>
              </a:rPr>
              <a:t>Decreasing annual </a:t>
            </a:r>
            <a:r>
              <a:rPr lang="en-US" dirty="0" err="1">
                <a:sym typeface="Wingdings" pitchFamily="2" charset="2"/>
              </a:rPr>
              <a:t>dpr</a:t>
            </a:r>
            <a:r>
              <a:rPr lang="en-US" dirty="0">
                <a:sym typeface="Wingdings" pitchFamily="2" charset="2"/>
              </a:rPr>
              <a:t> exp over useful life. </a:t>
            </a:r>
          </a:p>
          <a:p>
            <a:r>
              <a:rPr lang="en-US" dirty="0"/>
              <a:t>Laptop, cellphone … in beginning, provide us with more benefit in beginning. Laptop gets slower at the end … benefit it provides us is less towards end. </a:t>
            </a:r>
          </a:p>
        </p:txBody>
      </p:sp>
      <p:sp>
        <p:nvSpPr>
          <p:cNvPr id="4" name="Slide Number Placeholder 3"/>
          <p:cNvSpPr>
            <a:spLocks noGrp="1"/>
          </p:cNvSpPr>
          <p:nvPr>
            <p:ph type="sldNum" sz="quarter" idx="5"/>
          </p:nvPr>
        </p:nvSpPr>
        <p:spPr/>
        <p:txBody>
          <a:bodyPr/>
          <a:lstStyle/>
          <a:p>
            <a:fld id="{688C51AE-C483-2D4F-8F27-8D6A8821F4E1}" type="slidenum">
              <a:rPr lang="en-US" smtClean="0"/>
              <a:t>18</a:t>
            </a:fld>
            <a:endParaRPr lang="en-US" dirty="0"/>
          </a:p>
        </p:txBody>
      </p:sp>
    </p:spTree>
    <p:extLst>
      <p:ext uri="{BB962C8B-B14F-4D97-AF65-F5344CB8AC3E}">
        <p14:creationId xmlns:p14="http://schemas.microsoft.com/office/powerpoint/2010/main" val="185443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19</a:t>
            </a:fld>
            <a:endParaRPr lang="en-US" dirty="0"/>
          </a:p>
        </p:txBody>
      </p:sp>
    </p:spTree>
    <p:extLst>
      <p:ext uri="{BB962C8B-B14F-4D97-AF65-F5344CB8AC3E}">
        <p14:creationId xmlns:p14="http://schemas.microsoft.com/office/powerpoint/2010/main" val="222642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13000 – 5200 = 7800…. This is </a:t>
            </a:r>
            <a:r>
              <a:rPr lang="en-US" dirty="0" err="1"/>
              <a:t>yr</a:t>
            </a:r>
            <a:r>
              <a:rPr lang="en-US" dirty="0"/>
              <a:t> 1. </a:t>
            </a:r>
          </a:p>
          <a:p>
            <a:r>
              <a:rPr lang="en-US" dirty="0"/>
              <a:t>Beg BV </a:t>
            </a:r>
            <a:r>
              <a:rPr lang="en-US" dirty="0">
                <a:sym typeface="Wingdings" pitchFamily="2" charset="2"/>
              </a:rPr>
              <a:t> 7800 * 40% = </a:t>
            </a:r>
            <a:r>
              <a:rPr lang="en-US" dirty="0" err="1">
                <a:sym typeface="Wingdings" pitchFamily="2" charset="2"/>
              </a:rPr>
              <a:t>Depr</a:t>
            </a:r>
            <a:r>
              <a:rPr lang="en-US" dirty="0">
                <a:sym typeface="Wingdings" pitchFamily="2" charset="2"/>
              </a:rPr>
              <a:t> Exp  3120</a:t>
            </a:r>
          </a:p>
          <a:p>
            <a:r>
              <a:rPr lang="en-US" dirty="0">
                <a:sym typeface="Wingdings" pitchFamily="2" charset="2"/>
              </a:rPr>
              <a:t>Last year  in total, we have 5 useful </a:t>
            </a:r>
            <a:r>
              <a:rPr lang="en-US" dirty="0" err="1">
                <a:sym typeface="Wingdings" pitchFamily="2" charset="2"/>
              </a:rPr>
              <a:t>yr</a:t>
            </a:r>
            <a:r>
              <a:rPr lang="en-US" dirty="0">
                <a:sym typeface="Wingdings" pitchFamily="2" charset="2"/>
              </a:rPr>
              <a:t> … beg BV = 1685, we take difference b/w beginning BV and residual value.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20</a:t>
            </a:fld>
            <a:endParaRPr lang="en-US" dirty="0"/>
          </a:p>
        </p:txBody>
      </p:sp>
    </p:spTree>
    <p:extLst>
      <p:ext uri="{BB962C8B-B14F-4D97-AF65-F5344CB8AC3E}">
        <p14:creationId xmlns:p14="http://schemas.microsoft.com/office/powerpoint/2010/main" val="337673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a:t>
            </a:r>
            <a:r>
              <a:rPr lang="en-US" dirty="0" err="1"/>
              <a:t>iin</a:t>
            </a:r>
            <a:r>
              <a:rPr lang="en-US" dirty="0"/>
              <a:t> 3</a:t>
            </a:r>
            <a:r>
              <a:rPr lang="en-US" baseline="30000" dirty="0"/>
              <a:t>rd</a:t>
            </a:r>
            <a:r>
              <a:rPr lang="en-US" dirty="0"/>
              <a:t> year, we allocated total depreciable cost? Then we stop depreciating. </a:t>
            </a:r>
          </a:p>
        </p:txBody>
      </p:sp>
      <p:sp>
        <p:nvSpPr>
          <p:cNvPr id="4" name="Slide Number Placeholder 3"/>
          <p:cNvSpPr>
            <a:spLocks noGrp="1"/>
          </p:cNvSpPr>
          <p:nvPr>
            <p:ph type="sldNum" sz="quarter" idx="5"/>
          </p:nvPr>
        </p:nvSpPr>
        <p:spPr/>
        <p:txBody>
          <a:bodyPr/>
          <a:lstStyle/>
          <a:p>
            <a:fld id="{688C51AE-C483-2D4F-8F27-8D6A8821F4E1}" type="slidenum">
              <a:rPr lang="en-US" smtClean="0"/>
              <a:t>21</a:t>
            </a:fld>
            <a:endParaRPr lang="en-US" dirty="0"/>
          </a:p>
        </p:txBody>
      </p:sp>
    </p:spTree>
    <p:extLst>
      <p:ext uri="{BB962C8B-B14F-4D97-AF65-F5344CB8AC3E}">
        <p14:creationId xmlns:p14="http://schemas.microsoft.com/office/powerpoint/2010/main" val="3539293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net income affected? NI will be affected and so will assets (due to accumulated </a:t>
            </a:r>
            <a:r>
              <a:rPr lang="en-US" dirty="0" err="1"/>
              <a:t>depr</a:t>
            </a:r>
            <a:r>
              <a:rPr lang="en-US" dirty="0"/>
              <a:t>) … choosing different methods will affect assets and net income for certain periods. </a:t>
            </a:r>
          </a:p>
        </p:txBody>
      </p:sp>
      <p:sp>
        <p:nvSpPr>
          <p:cNvPr id="4" name="Slide Number Placeholder 3"/>
          <p:cNvSpPr>
            <a:spLocks noGrp="1"/>
          </p:cNvSpPr>
          <p:nvPr>
            <p:ph type="sldNum" sz="quarter" idx="5"/>
          </p:nvPr>
        </p:nvSpPr>
        <p:spPr/>
        <p:txBody>
          <a:bodyPr/>
          <a:lstStyle/>
          <a:p>
            <a:fld id="{688C51AE-C483-2D4F-8F27-8D6A8821F4E1}" type="slidenum">
              <a:rPr lang="en-US" smtClean="0"/>
              <a:t>22</a:t>
            </a:fld>
            <a:endParaRPr lang="en-US" dirty="0"/>
          </a:p>
        </p:txBody>
      </p:sp>
    </p:spTree>
    <p:extLst>
      <p:ext uri="{BB962C8B-B14F-4D97-AF65-F5344CB8AC3E}">
        <p14:creationId xmlns:p14="http://schemas.microsoft.com/office/powerpoint/2010/main" val="4057659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24</a:t>
            </a:fld>
            <a:endParaRPr lang="en-US" dirty="0"/>
          </a:p>
        </p:txBody>
      </p:sp>
    </p:spTree>
    <p:extLst>
      <p:ext uri="{BB962C8B-B14F-4D97-AF65-F5344CB8AC3E}">
        <p14:creationId xmlns:p14="http://schemas.microsoft.com/office/powerpoint/2010/main" val="2587172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HVAC and flooring have different depreciation. </a:t>
            </a:r>
          </a:p>
        </p:txBody>
      </p:sp>
      <p:sp>
        <p:nvSpPr>
          <p:cNvPr id="4" name="Slide Number Placeholder 3"/>
          <p:cNvSpPr>
            <a:spLocks noGrp="1"/>
          </p:cNvSpPr>
          <p:nvPr>
            <p:ph type="sldNum" sz="quarter" idx="5"/>
          </p:nvPr>
        </p:nvSpPr>
        <p:spPr/>
        <p:txBody>
          <a:bodyPr/>
          <a:lstStyle/>
          <a:p>
            <a:fld id="{688C51AE-C483-2D4F-8F27-8D6A8821F4E1}" type="slidenum">
              <a:rPr lang="en-US" smtClean="0"/>
              <a:t>25</a:t>
            </a:fld>
            <a:endParaRPr lang="en-US" dirty="0"/>
          </a:p>
        </p:txBody>
      </p:sp>
    </p:spTree>
    <p:extLst>
      <p:ext uri="{BB962C8B-B14F-4D97-AF65-F5344CB8AC3E}">
        <p14:creationId xmlns:p14="http://schemas.microsoft.com/office/powerpoint/2010/main" val="236204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27</a:t>
            </a:fld>
            <a:endParaRPr lang="en-US" dirty="0"/>
          </a:p>
        </p:txBody>
      </p:sp>
    </p:spTree>
    <p:extLst>
      <p:ext uri="{BB962C8B-B14F-4D97-AF65-F5344CB8AC3E}">
        <p14:creationId xmlns:p14="http://schemas.microsoft.com/office/powerpoint/2010/main" val="1807528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Discussed purchase of equipment … then during the period of usage, </a:t>
            </a:r>
            <a:r>
              <a:rPr lang="en-US" dirty="0" err="1"/>
              <a:t>hwo</a:t>
            </a:r>
            <a:r>
              <a:rPr lang="en-US" dirty="0"/>
              <a:t> to allocate costs into different periods, now is the ending part… after we use it for a while, we dispose of it. </a:t>
            </a:r>
          </a:p>
        </p:txBody>
      </p:sp>
      <p:sp>
        <p:nvSpPr>
          <p:cNvPr id="4" name="Slide Number Placeholder 3"/>
          <p:cNvSpPr>
            <a:spLocks noGrp="1"/>
          </p:cNvSpPr>
          <p:nvPr>
            <p:ph type="sldNum" sz="quarter" idx="5"/>
          </p:nvPr>
        </p:nvSpPr>
        <p:spPr/>
        <p:txBody>
          <a:bodyPr/>
          <a:lstStyle/>
          <a:p>
            <a:fld id="{688C51AE-C483-2D4F-8F27-8D6A8821F4E1}" type="slidenum">
              <a:rPr lang="en-US" smtClean="0"/>
              <a:t>36</a:t>
            </a:fld>
            <a:endParaRPr lang="en-US" dirty="0"/>
          </a:p>
        </p:txBody>
      </p:sp>
    </p:spTree>
    <p:extLst>
      <p:ext uri="{BB962C8B-B14F-4D97-AF65-F5344CB8AC3E}">
        <p14:creationId xmlns:p14="http://schemas.microsoft.com/office/powerpoint/2010/main" val="4060170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not have these asset anymore, so all related accounts should be closed. … if still in use, there is no depreciation (use it for free).</a:t>
            </a:r>
          </a:p>
        </p:txBody>
      </p:sp>
      <p:sp>
        <p:nvSpPr>
          <p:cNvPr id="4" name="Slide Number Placeholder 3"/>
          <p:cNvSpPr>
            <a:spLocks noGrp="1"/>
          </p:cNvSpPr>
          <p:nvPr>
            <p:ph type="sldNum" sz="quarter" idx="5"/>
          </p:nvPr>
        </p:nvSpPr>
        <p:spPr/>
        <p:txBody>
          <a:bodyPr/>
          <a:lstStyle/>
          <a:p>
            <a:fld id="{688C51AE-C483-2D4F-8F27-8D6A8821F4E1}" type="slidenum">
              <a:rPr lang="en-US" smtClean="0"/>
              <a:t>39</a:t>
            </a:fld>
            <a:endParaRPr lang="en-US" dirty="0"/>
          </a:p>
        </p:txBody>
      </p:sp>
    </p:spTree>
    <p:extLst>
      <p:ext uri="{BB962C8B-B14F-4D97-AF65-F5344CB8AC3E}">
        <p14:creationId xmlns:p14="http://schemas.microsoft.com/office/powerpoint/2010/main" val="4089269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a:t>
            </a:fld>
            <a:endParaRPr lang="en-US" dirty="0"/>
          </a:p>
        </p:txBody>
      </p:sp>
    </p:spTree>
    <p:extLst>
      <p:ext uri="{BB962C8B-B14F-4D97-AF65-F5344CB8AC3E}">
        <p14:creationId xmlns:p14="http://schemas.microsoft.com/office/powerpoint/2010/main" val="3181941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dispose it earlier (before fully depreciating) … effect of loss on RE … REV – COGS = GP – OP EXP = OP NI … + Gain – Loss = NI … loss reduces NI. </a:t>
            </a:r>
          </a:p>
        </p:txBody>
      </p:sp>
      <p:sp>
        <p:nvSpPr>
          <p:cNvPr id="4" name="Slide Number Placeholder 3"/>
          <p:cNvSpPr>
            <a:spLocks noGrp="1"/>
          </p:cNvSpPr>
          <p:nvPr>
            <p:ph type="sldNum" sz="quarter" idx="5"/>
          </p:nvPr>
        </p:nvSpPr>
        <p:spPr/>
        <p:txBody>
          <a:bodyPr/>
          <a:lstStyle/>
          <a:p>
            <a:fld id="{688C51AE-C483-2D4F-8F27-8D6A8821F4E1}" type="slidenum">
              <a:rPr lang="en-US" smtClean="0"/>
              <a:t>40</a:t>
            </a:fld>
            <a:endParaRPr lang="en-US" dirty="0"/>
          </a:p>
        </p:txBody>
      </p:sp>
    </p:spTree>
    <p:extLst>
      <p:ext uri="{BB962C8B-B14F-4D97-AF65-F5344CB8AC3E}">
        <p14:creationId xmlns:p14="http://schemas.microsoft.com/office/powerpoint/2010/main" val="4033629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Retirement vs Sales … Retirement </a:t>
            </a:r>
            <a:r>
              <a:rPr lang="en-US" dirty="0">
                <a:sym typeface="Wingdings" pitchFamily="2" charset="2"/>
              </a:rPr>
              <a:t> no cash; Sales  we get cash.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41</a:t>
            </a:fld>
            <a:endParaRPr lang="en-US" dirty="0"/>
          </a:p>
        </p:txBody>
      </p:sp>
    </p:spTree>
    <p:extLst>
      <p:ext uri="{BB962C8B-B14F-4D97-AF65-F5344CB8AC3E}">
        <p14:creationId xmlns:p14="http://schemas.microsoft.com/office/powerpoint/2010/main" val="2267177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 Acc </a:t>
            </a:r>
            <a:r>
              <a:rPr lang="en-US" dirty="0" err="1"/>
              <a:t>Dpr</a:t>
            </a:r>
            <a:r>
              <a:rPr lang="en-US" dirty="0"/>
              <a:t> &amp; EQ … difference between proceeds and BV </a:t>
            </a:r>
            <a:r>
              <a:rPr lang="en-US" dirty="0">
                <a:sym typeface="Wingdings" pitchFamily="2" charset="2"/>
              </a:rPr>
              <a:t> Gain</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43</a:t>
            </a:fld>
            <a:endParaRPr lang="en-US" dirty="0"/>
          </a:p>
        </p:txBody>
      </p:sp>
    </p:spTree>
    <p:extLst>
      <p:ext uri="{BB962C8B-B14F-4D97-AF65-F5344CB8AC3E}">
        <p14:creationId xmlns:p14="http://schemas.microsoft.com/office/powerpoint/2010/main" val="3178061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BV = 30,000 – 16000 = 14000 … we are </a:t>
            </a:r>
            <a:r>
              <a:rPr lang="en-US" dirty="0" err="1"/>
              <a:t>sellilng</a:t>
            </a:r>
            <a:r>
              <a:rPr lang="en-US" dirty="0"/>
              <a:t> at higher price of 17000, so gain of 3000</a:t>
            </a:r>
          </a:p>
        </p:txBody>
      </p:sp>
      <p:sp>
        <p:nvSpPr>
          <p:cNvPr id="4" name="Slide Number Placeholder 3"/>
          <p:cNvSpPr>
            <a:spLocks noGrp="1"/>
          </p:cNvSpPr>
          <p:nvPr>
            <p:ph type="sldNum" sz="quarter" idx="5"/>
          </p:nvPr>
        </p:nvSpPr>
        <p:spPr/>
        <p:txBody>
          <a:bodyPr/>
          <a:lstStyle/>
          <a:p>
            <a:fld id="{688C51AE-C483-2D4F-8F27-8D6A8821F4E1}" type="slidenum">
              <a:rPr lang="en-US" smtClean="0"/>
              <a:t>45</a:t>
            </a:fld>
            <a:endParaRPr lang="en-US" dirty="0"/>
          </a:p>
        </p:txBody>
      </p:sp>
    </p:spTree>
    <p:extLst>
      <p:ext uri="{BB962C8B-B14F-4D97-AF65-F5344CB8AC3E}">
        <p14:creationId xmlns:p14="http://schemas.microsoft.com/office/powerpoint/2010/main" val="795536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care about mkt value of the EQ? We record it as historical cost … when EQ leave the company (disposal date), we care about mkt price … sales price is determined by mkt price … affects gains &amp; losses. </a:t>
            </a:r>
          </a:p>
          <a:p>
            <a:r>
              <a:rPr lang="en-US" dirty="0"/>
              <a:t>In between, we do not care about mkt value … we want to use it, we do not sell, so mkt price not relevant to us … this is why we </a:t>
            </a:r>
            <a:r>
              <a:rPr lang="en-US"/>
              <a:t>apply historical cost.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46</a:t>
            </a:fld>
            <a:endParaRPr lang="en-US" dirty="0"/>
          </a:p>
        </p:txBody>
      </p:sp>
    </p:spTree>
    <p:extLst>
      <p:ext uri="{BB962C8B-B14F-4D97-AF65-F5344CB8AC3E}">
        <p14:creationId xmlns:p14="http://schemas.microsoft.com/office/powerpoint/2010/main" val="3039354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5</a:t>
            </a:fld>
            <a:endParaRPr lang="en-US" dirty="0"/>
          </a:p>
        </p:txBody>
      </p:sp>
    </p:spTree>
    <p:extLst>
      <p:ext uri="{BB962C8B-B14F-4D97-AF65-F5344CB8AC3E}">
        <p14:creationId xmlns:p14="http://schemas.microsoft.com/office/powerpoint/2010/main" val="3359096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all expenditures necessary to acquire </a:t>
            </a:r>
            <a:r>
              <a:rPr lang="en-US" dirty="0" err="1"/>
              <a:t>thea</a:t>
            </a:r>
            <a:r>
              <a:rPr lang="en-US" dirty="0"/>
              <a:t> </a:t>
            </a:r>
            <a:r>
              <a:rPr lang="en-US" dirty="0" err="1"/>
              <a:t>sset</a:t>
            </a:r>
            <a:r>
              <a:rPr lang="en-US" dirty="0"/>
              <a:t> and make it ready for intended use</a:t>
            </a:r>
          </a:p>
          <a:p>
            <a:r>
              <a:rPr lang="en-US" dirty="0"/>
              <a:t>Talk about depreciation. Beginning of period, we estimate. Why? Before we observe actual, we need estimate to allocate costs. </a:t>
            </a:r>
          </a:p>
          <a:p>
            <a:r>
              <a:rPr lang="en-US" dirty="0"/>
              <a:t>Useful life: estimate expected life … we estimate! </a:t>
            </a:r>
          </a:p>
          <a:p>
            <a:r>
              <a:rPr lang="en-US" dirty="0"/>
              <a:t>Residual value: estimate the asset’s value at the end of its useful life. </a:t>
            </a:r>
          </a:p>
          <a:p>
            <a:r>
              <a:rPr lang="en-US" dirty="0" err="1"/>
              <a:t>Striaght</a:t>
            </a:r>
            <a:r>
              <a:rPr lang="en-US" dirty="0"/>
              <a:t> line </a:t>
            </a:r>
            <a:r>
              <a:rPr lang="en-US" dirty="0">
                <a:sym typeface="Wingdings" pitchFamily="2" charset="2"/>
              </a:rPr>
              <a:t> allocate equal amounts in each period</a:t>
            </a:r>
          </a:p>
          <a:p>
            <a:r>
              <a:rPr lang="en-US" dirty="0">
                <a:sym typeface="Wingdings" pitchFamily="2" charset="2"/>
              </a:rPr>
              <a:t>Units of activity  depends on activity level.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6</a:t>
            </a:fld>
            <a:endParaRPr lang="en-US" dirty="0"/>
          </a:p>
        </p:txBody>
      </p:sp>
    </p:spTree>
    <p:extLst>
      <p:ext uri="{BB962C8B-B14F-4D97-AF65-F5344CB8AC3E}">
        <p14:creationId xmlns:p14="http://schemas.microsoft.com/office/powerpoint/2010/main" val="396747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 </a:t>
            </a:r>
            <a:r>
              <a:rPr lang="en-US" dirty="0" err="1"/>
              <a:t>Dpr</a:t>
            </a:r>
            <a:r>
              <a:rPr lang="en-US" dirty="0"/>
              <a:t> </a:t>
            </a:r>
            <a:r>
              <a:rPr lang="en-US" dirty="0">
                <a:sym typeface="Wingdings" pitchFamily="2" charset="2"/>
              </a:rPr>
              <a:t> how much depreciation has accumulated … this is contra asset. </a:t>
            </a:r>
            <a:endParaRPr lang="en-US" dirty="0"/>
          </a:p>
          <a:p>
            <a:r>
              <a:rPr lang="en-US" dirty="0"/>
              <a:t>BV --&gt; Carrying value of asset … cost – acc </a:t>
            </a:r>
            <a:r>
              <a:rPr lang="en-US" dirty="0" err="1"/>
              <a:t>dpr</a:t>
            </a:r>
            <a:r>
              <a:rPr lang="en-US" dirty="0"/>
              <a:t> </a:t>
            </a:r>
          </a:p>
          <a:p>
            <a:endParaRPr lang="en-US" dirty="0"/>
          </a:p>
          <a:p>
            <a:r>
              <a:rPr lang="en-US" dirty="0"/>
              <a:t>Final BV </a:t>
            </a:r>
            <a:r>
              <a:rPr lang="en-US" dirty="0">
                <a:sym typeface="Wingdings" pitchFamily="2" charset="2"/>
              </a:rPr>
              <a:t> residual value.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10</a:t>
            </a:fld>
            <a:endParaRPr lang="en-US" dirty="0"/>
          </a:p>
        </p:txBody>
      </p:sp>
    </p:spTree>
    <p:extLst>
      <p:ext uri="{BB962C8B-B14F-4D97-AF65-F5344CB8AC3E}">
        <p14:creationId xmlns:p14="http://schemas.microsoft.com/office/powerpoint/2010/main" val="1038153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years … 9 months in the beginning and 3 months at the end. </a:t>
            </a:r>
          </a:p>
        </p:txBody>
      </p:sp>
      <p:sp>
        <p:nvSpPr>
          <p:cNvPr id="4" name="Slide Number Placeholder 3"/>
          <p:cNvSpPr>
            <a:spLocks noGrp="1"/>
          </p:cNvSpPr>
          <p:nvPr>
            <p:ph type="sldNum" sz="quarter" idx="5"/>
          </p:nvPr>
        </p:nvSpPr>
        <p:spPr/>
        <p:txBody>
          <a:bodyPr/>
          <a:lstStyle/>
          <a:p>
            <a:fld id="{688C51AE-C483-2D4F-8F27-8D6A8821F4E1}" type="slidenum">
              <a:rPr lang="en-US" smtClean="0"/>
              <a:t>11</a:t>
            </a:fld>
            <a:endParaRPr lang="en-US" dirty="0"/>
          </a:p>
        </p:txBody>
      </p:sp>
    </p:spTree>
    <p:extLst>
      <p:ext uri="{BB962C8B-B14F-4D97-AF65-F5344CB8AC3E}">
        <p14:creationId xmlns:p14="http://schemas.microsoft.com/office/powerpoint/2010/main" val="1910449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use more, </a:t>
            </a:r>
            <a:r>
              <a:rPr lang="en-US" dirty="0" err="1"/>
              <a:t>deprecaite</a:t>
            </a:r>
            <a:r>
              <a:rPr lang="en-US" dirty="0"/>
              <a:t> more, use less, depreciate less! Can better match expenses with revenue. </a:t>
            </a:r>
          </a:p>
        </p:txBody>
      </p:sp>
      <p:sp>
        <p:nvSpPr>
          <p:cNvPr id="4" name="Slide Number Placeholder 3"/>
          <p:cNvSpPr>
            <a:spLocks noGrp="1"/>
          </p:cNvSpPr>
          <p:nvPr>
            <p:ph type="sldNum" sz="quarter" idx="5"/>
          </p:nvPr>
        </p:nvSpPr>
        <p:spPr/>
        <p:txBody>
          <a:bodyPr/>
          <a:lstStyle/>
          <a:p>
            <a:fld id="{688C51AE-C483-2D4F-8F27-8D6A8821F4E1}" type="slidenum">
              <a:rPr lang="en-US" smtClean="0"/>
              <a:t>14</a:t>
            </a:fld>
            <a:endParaRPr lang="en-US" dirty="0"/>
          </a:p>
        </p:txBody>
      </p:sp>
    </p:spTree>
    <p:extLst>
      <p:ext uri="{BB962C8B-B14F-4D97-AF65-F5344CB8AC3E}">
        <p14:creationId xmlns:p14="http://schemas.microsoft.com/office/powerpoint/2010/main" val="2111663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16</a:t>
            </a:fld>
            <a:endParaRPr lang="en-US" dirty="0"/>
          </a:p>
        </p:txBody>
      </p:sp>
    </p:spTree>
    <p:extLst>
      <p:ext uri="{BB962C8B-B14F-4D97-AF65-F5344CB8AC3E}">
        <p14:creationId xmlns:p14="http://schemas.microsoft.com/office/powerpoint/2010/main" val="324545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usage </a:t>
            </a:r>
            <a:r>
              <a:rPr lang="en-US" dirty="0">
                <a:sym typeface="Wingdings" pitchFamily="2" charset="2"/>
              </a:rPr>
              <a:t> depreciate more.</a:t>
            </a:r>
          </a:p>
          <a:p>
            <a:r>
              <a:rPr lang="en-US" dirty="0">
                <a:sym typeface="Wingdings" pitchFamily="2" charset="2"/>
              </a:rPr>
              <a:t>Less usage  depreciate less. </a:t>
            </a:r>
          </a:p>
          <a:p>
            <a:r>
              <a:rPr lang="en-US" dirty="0"/>
              <a:t>What if end of 3</a:t>
            </a:r>
            <a:r>
              <a:rPr lang="en-US" baseline="30000" dirty="0"/>
              <a:t>rd</a:t>
            </a:r>
            <a:r>
              <a:rPr lang="en-US" dirty="0"/>
              <a:t> year, we reach the estimated life? What do we do? Or if we didn’t depreciate fully, what do we do? </a:t>
            </a:r>
          </a:p>
          <a:p>
            <a:r>
              <a:rPr lang="en-US" dirty="0"/>
              <a:t>We are allocating total cost into different periods … if we have reached, shall we further depreciate? We stop. </a:t>
            </a:r>
          </a:p>
        </p:txBody>
      </p:sp>
      <p:sp>
        <p:nvSpPr>
          <p:cNvPr id="4" name="Slide Number Placeholder 3"/>
          <p:cNvSpPr>
            <a:spLocks noGrp="1"/>
          </p:cNvSpPr>
          <p:nvPr>
            <p:ph type="sldNum" sz="quarter" idx="5"/>
          </p:nvPr>
        </p:nvSpPr>
        <p:spPr/>
        <p:txBody>
          <a:bodyPr/>
          <a:lstStyle/>
          <a:p>
            <a:fld id="{688C51AE-C483-2D4F-8F27-8D6A8821F4E1}" type="slidenum">
              <a:rPr lang="en-US" smtClean="0"/>
              <a:t>17</a:t>
            </a:fld>
            <a:endParaRPr lang="en-US" dirty="0"/>
          </a:p>
        </p:txBody>
      </p:sp>
    </p:spTree>
    <p:extLst>
      <p:ext uri="{BB962C8B-B14F-4D97-AF65-F5344CB8AC3E}">
        <p14:creationId xmlns:p14="http://schemas.microsoft.com/office/powerpoint/2010/main" val="21928668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Content Placeholder 10">
            <a:extLst>
              <a:ext uri="{FF2B5EF4-FFF2-40B4-BE49-F238E27FC236}">
                <a16:creationId xmlns:a16="http://schemas.microsoft.com/office/drawing/2014/main" id="{297197C5-6FA1-9C45-36E8-5955FF99689F}"/>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415860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2" name="Content Placeholder 10">
            <a:extLst>
              <a:ext uri="{FF2B5EF4-FFF2-40B4-BE49-F238E27FC236}">
                <a16:creationId xmlns:a16="http://schemas.microsoft.com/office/drawing/2014/main" id="{A9959C09-06B5-24BD-C9B7-E150F33A8007}"/>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27577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294945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8734425" y="4795838"/>
            <a:ext cx="349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8734425" y="5840413"/>
            <a:ext cx="409575" cy="60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A6EEA961-EBA6-6B01-29CF-F04A9079651E}"/>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139300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9256EF4F-C71C-9671-6559-C53A025F9BED}"/>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9256EF4F-C71C-9671-6559-C53A025F9BED}"/>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5" name="Rectangle 4">
            <a:extLst>
              <a:ext uri="{FF2B5EF4-FFF2-40B4-BE49-F238E27FC236}">
                <a16:creationId xmlns:a16="http://schemas.microsoft.com/office/drawing/2014/main" id="{96715D20-76CA-DBFF-F209-2548C662E59D}"/>
              </a:ext>
            </a:extLst>
          </p:cNvPr>
          <p:cNvSpPr/>
          <p:nvPr userDrawn="1"/>
        </p:nvSpPr>
        <p:spPr>
          <a:xfrm>
            <a:off x="0" y="1"/>
            <a:ext cx="9144000" cy="1408332"/>
          </a:xfrm>
          <a:prstGeom prst="rect">
            <a:avLst/>
          </a:prstGeom>
          <a:solidFill>
            <a:srgbClr val="192B67"/>
          </a:solidFill>
          <a:ln>
            <a:solidFill>
              <a:srgbClr val="192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0201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257F106F-C4AA-667D-9CFE-E44D7933D603}"/>
              </a:ext>
            </a:extLst>
          </p:cNvPr>
          <p:cNvSpPr>
            <a:spLocks noGrp="1"/>
          </p:cNvSpPr>
          <p:nvPr>
            <p:ph sz="quarter" idx="23"/>
          </p:nvPr>
        </p:nvSpPr>
        <p:spPr>
          <a:xfrm>
            <a:off x="7985125" y="4398963"/>
            <a:ext cx="895350" cy="109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a:extLst>
              <a:ext uri="{FF2B5EF4-FFF2-40B4-BE49-F238E27FC236}">
                <a16:creationId xmlns:a16="http://schemas.microsoft.com/office/drawing/2014/main" id="{EE36D992-6310-72BF-1EFC-A45406EBBB76}"/>
              </a:ext>
            </a:extLst>
          </p:cNvPr>
          <p:cNvSpPr>
            <a:spLocks noGrp="1"/>
          </p:cNvSpPr>
          <p:nvPr>
            <p:ph sz="quarter" idx="24"/>
          </p:nvPr>
        </p:nvSpPr>
        <p:spPr>
          <a:xfrm>
            <a:off x="8816975" y="4287838"/>
            <a:ext cx="404813"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787FA8AC-84E6-1FE2-9637-985375E631D4}"/>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56240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32"/>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3" r:id="rId5"/>
    <p:sldLayoutId id="2147483711" r:id="rId6"/>
    <p:sldLayoutId id="2147483699" r:id="rId7"/>
    <p:sldLayoutId id="2147483688" r:id="rId8"/>
    <p:sldLayoutId id="2147483700" r:id="rId9"/>
    <p:sldLayoutId id="2147483676" r:id="rId10"/>
    <p:sldLayoutId id="2147483701" r:id="rId11"/>
    <p:sldLayoutId id="2147483689" r:id="rId12"/>
    <p:sldLayoutId id="2147483702" r:id="rId13"/>
    <p:sldLayoutId id="2147483690" r:id="rId14"/>
    <p:sldLayoutId id="2147483703" r:id="rId15"/>
    <p:sldLayoutId id="2147483692" r:id="rId16"/>
    <p:sldLayoutId id="2147483704" r:id="rId17"/>
    <p:sldLayoutId id="2147483693" r:id="rId18"/>
    <p:sldLayoutId id="2147483705" r:id="rId19"/>
    <p:sldLayoutId id="2147483691" r:id="rId20"/>
    <p:sldLayoutId id="2147483706" r:id="rId21"/>
    <p:sldLayoutId id="2147483694" r:id="rId22"/>
    <p:sldLayoutId id="2147483707" r:id="rId23"/>
    <p:sldLayoutId id="2147483695" r:id="rId24"/>
    <p:sldLayoutId id="2147483708" r:id="rId25"/>
    <p:sldLayoutId id="2147483696" r:id="rId26"/>
    <p:sldLayoutId id="2147483709" r:id="rId27"/>
    <p:sldLayoutId id="2147483710" r:id="rId28"/>
    <p:sldLayoutId id="2147483698" r:id="rId29"/>
    <p:sldLayoutId id="2147483712" r:id="rId30"/>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slideLayout" Target="../slideLayouts/slideLayout6.xml"/><Relationship Id="rId5" Type="http://schemas.openxmlformats.org/officeDocument/2006/relationships/image" Target="../media/image18.wmf"/><Relationship Id="rId4"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customXml" Target="../ink/ink2.xml"/><Relationship Id="rId4" Type="http://schemas.openxmlformats.org/officeDocument/2006/relationships/image" Target="../media/image260.png"/></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customXml" Target="../ink/ink12.xml"/><Relationship Id="rId26" Type="http://schemas.openxmlformats.org/officeDocument/2006/relationships/customXml" Target="../ink/ink16.xml"/><Relationship Id="rId3" Type="http://schemas.openxmlformats.org/officeDocument/2006/relationships/image" Target="../media/image22.png"/><Relationship Id="rId21" Type="http://schemas.openxmlformats.org/officeDocument/2006/relationships/image" Target="../media/image33.png"/><Relationship Id="rId34" Type="http://schemas.openxmlformats.org/officeDocument/2006/relationships/customXml" Target="../ink/ink20.xml"/><Relationship Id="rId7" Type="http://schemas.openxmlformats.org/officeDocument/2006/relationships/image" Target="../media/image24.png"/><Relationship Id="rId12" Type="http://schemas.openxmlformats.org/officeDocument/2006/relationships/customXml" Target="../ink/ink9.xml"/><Relationship Id="rId17" Type="http://schemas.openxmlformats.org/officeDocument/2006/relationships/image" Target="../media/image31.png"/><Relationship Id="rId25" Type="http://schemas.openxmlformats.org/officeDocument/2006/relationships/image" Target="../media/image35.png"/><Relationship Id="rId33" Type="http://schemas.openxmlformats.org/officeDocument/2006/relationships/image" Target="../media/image39.png"/><Relationship Id="rId2" Type="http://schemas.openxmlformats.org/officeDocument/2006/relationships/customXml" Target="../ink/ink4.xml"/><Relationship Id="rId16" Type="http://schemas.openxmlformats.org/officeDocument/2006/relationships/customXml" Target="../ink/ink11.xml"/><Relationship Id="rId20" Type="http://schemas.openxmlformats.org/officeDocument/2006/relationships/customXml" Target="../ink/ink13.xml"/><Relationship Id="rId29" Type="http://schemas.openxmlformats.org/officeDocument/2006/relationships/image" Target="../media/image37.png"/><Relationship Id="rId1" Type="http://schemas.openxmlformats.org/officeDocument/2006/relationships/slideLayout" Target="../slideLayouts/slideLayout30.xml"/><Relationship Id="rId6" Type="http://schemas.openxmlformats.org/officeDocument/2006/relationships/customXml" Target="../ink/ink6.xml"/><Relationship Id="rId11" Type="http://schemas.openxmlformats.org/officeDocument/2006/relationships/image" Target="../media/image26.png"/><Relationship Id="rId24" Type="http://schemas.openxmlformats.org/officeDocument/2006/relationships/customXml" Target="../ink/ink15.xml"/><Relationship Id="rId32" Type="http://schemas.openxmlformats.org/officeDocument/2006/relationships/customXml" Target="../ink/ink19.xml"/><Relationship Id="rId5" Type="http://schemas.openxmlformats.org/officeDocument/2006/relationships/image" Target="../media/image23.png"/><Relationship Id="rId15" Type="http://schemas.openxmlformats.org/officeDocument/2006/relationships/image" Target="../media/image30.png"/><Relationship Id="rId23" Type="http://schemas.openxmlformats.org/officeDocument/2006/relationships/image" Target="../media/image34.png"/><Relationship Id="rId28" Type="http://schemas.openxmlformats.org/officeDocument/2006/relationships/customXml" Target="../ink/ink17.xml"/><Relationship Id="rId10" Type="http://schemas.openxmlformats.org/officeDocument/2006/relationships/customXml" Target="../ink/ink8.xml"/><Relationship Id="rId19" Type="http://schemas.openxmlformats.org/officeDocument/2006/relationships/image" Target="../media/image32.png"/><Relationship Id="rId31" Type="http://schemas.openxmlformats.org/officeDocument/2006/relationships/image" Target="../media/image38.png"/><Relationship Id="rId4" Type="http://schemas.openxmlformats.org/officeDocument/2006/relationships/customXml" Target="../ink/ink5.xml"/><Relationship Id="rId9" Type="http://schemas.openxmlformats.org/officeDocument/2006/relationships/image" Target="../media/image25.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36.png"/><Relationship Id="rId30" Type="http://schemas.openxmlformats.org/officeDocument/2006/relationships/customXml" Target="../ink/ink18.xml"/><Relationship Id="rId35" Type="http://schemas.openxmlformats.org/officeDocument/2006/relationships/image" Target="../media/image40.png"/><Relationship Id="rId8" Type="http://schemas.openxmlformats.org/officeDocument/2006/relationships/customXml" Target="../ink/ink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4.bin"/><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38613"/>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9</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Plant Assets, Natural Resources, and Intangible Assets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167802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p:txBody>
          <a:bodyPr/>
          <a:lstStyle/>
          <a:p>
            <a:r>
              <a:rPr lang="en-IN" dirty="0"/>
              <a:t>Straight-Line Method: Schedule</a:t>
            </a:r>
          </a:p>
        </p:txBody>
      </p:sp>
      <p:pic>
        <p:nvPicPr>
          <p:cNvPr id="14" name="Picture Placeholder 13" descr="An illustration presents a table for straight-line depreciation schedule for Barb’s Florists. There are 4 columns and the column headers are: Year, Computation, Annual Depreciation Expense, and End of Year. The second and third columns are set in equation form as: Depreciable Cost times Depreciation Rate equals Annual Depreciation Expense. The last column is further divided into: Accumulated Depreciation, and Book Value. The data are as follows: Year, 2025; Depreciable Cost, Euro 12,000; Depreciation Rate, 20%; Annual Depreciation Expense, Euro 2,400; Accumulated Depreciation, Euro 2,400; Book Value, Euro 10,600 asterisk; Year, 2026; Depreciable Cost, 12,000; Depreciation Rate, 20; Annual Depreciation Expense, 2,400; Accumulated Depreciation, 4,800; Book Value, 8,200; Year, 2027; Depreciable Cost, 12,000; Depreciation Rate, 20; Annual Depreciation Expense, 2,400; Accumulated Depreciation, 7,200; Book Value, 5,800;Year, 2038; Depreciable Cost, 12,000; Depreciation Rate, 20; Annual Depreciation Expense, 2,400; Accumulated Depreciation, 9,600; Book Value, 3,400;Year, 2029; Depreciable Cost, 12,000; Depreciation Rate, 20; Annual Depreciation Expense, 2,400; Accumulated Depreciation, 12,000; Book Value, 1,000 (highlighted); All values under the column annual depreciation expense are highlighted. Asterisk stands for, Book value equals Cost minus Accumulated depreciation equals (Euro 13,000 minus Euro 2,400).">
            <a:extLst>
              <a:ext uri="{FF2B5EF4-FFF2-40B4-BE49-F238E27FC236}">
                <a16:creationId xmlns:a16="http://schemas.microsoft.com/office/drawing/2014/main" id="{66C46E1F-8D6C-47C8-E6B9-34A1ABEFD595}"/>
              </a:ext>
            </a:extLst>
          </p:cNvPr>
          <p:cNvPicPr>
            <a:picLocks noGrp="1" noChangeAspect="1"/>
          </p:cNvPicPr>
          <p:nvPr>
            <p:ph type="pic" sz="quarter" idx="17"/>
          </p:nvPr>
        </p:nvPicPr>
        <p:blipFill rotWithShape="1">
          <a:blip r:embed="rId3"/>
          <a:stretch/>
        </p:blipFill>
        <p:spPr>
          <a:xfrm>
            <a:off x="770659" y="1240545"/>
            <a:ext cx="7602682" cy="2926773"/>
          </a:xfrm>
          <a:prstGeom prst="rect">
            <a:avLst/>
          </a:prstGeom>
        </p:spPr>
      </p:pic>
      <p:sp>
        <p:nvSpPr>
          <p:cNvPr id="3" name="Content Placeholder 2">
            <a:extLst>
              <a:ext uri="{FF2B5EF4-FFF2-40B4-BE49-F238E27FC236}">
                <a16:creationId xmlns:a16="http://schemas.microsoft.com/office/drawing/2014/main" id="{8F42A4F3-DAEE-7D4B-01CC-C950E7A17542}"/>
              </a:ext>
            </a:extLst>
          </p:cNvPr>
          <p:cNvSpPr>
            <a:spLocks noGrp="1"/>
          </p:cNvSpPr>
          <p:nvPr>
            <p:ph sz="quarter" idx="12"/>
          </p:nvPr>
        </p:nvSpPr>
        <p:spPr>
          <a:xfrm>
            <a:off x="513862" y="4149223"/>
            <a:ext cx="8115301" cy="1059680"/>
          </a:xfrm>
        </p:spPr>
        <p:txBody>
          <a:bodyPr>
            <a:normAutofit/>
          </a:bodyPr>
          <a:lstStyle/>
          <a:p>
            <a:pPr marL="0" indent="0">
              <a:spcAft>
                <a:spcPts val="1200"/>
              </a:spcAft>
              <a:buNone/>
            </a:pPr>
            <a:r>
              <a:rPr lang="en-US" sz="2000" b="1" dirty="0"/>
              <a:t>Illustration 9.9: </a:t>
            </a:r>
            <a:r>
              <a:rPr lang="en-US" sz="2000" dirty="0"/>
              <a:t>Straight-line depreciation schedule</a:t>
            </a:r>
          </a:p>
          <a:p>
            <a:pPr marL="0" indent="0">
              <a:buNone/>
            </a:pPr>
            <a:r>
              <a:rPr lang="en-US" sz="2400" dirty="0"/>
              <a:t>Journal entry at end of 2025:</a:t>
            </a:r>
          </a:p>
        </p:txBody>
      </p:sp>
      <p:sp>
        <p:nvSpPr>
          <p:cNvPr id="16" name="Content Placeholder 5">
            <a:extLst>
              <a:ext uri="{FF2B5EF4-FFF2-40B4-BE49-F238E27FC236}">
                <a16:creationId xmlns:a16="http://schemas.microsoft.com/office/drawing/2014/main" id="{29692FF7-F7CE-0E9F-E3A9-E4B202320EC8}"/>
              </a:ext>
            </a:extLst>
          </p:cNvPr>
          <p:cNvSpPr>
            <a:spLocks noGrp="1"/>
          </p:cNvSpPr>
          <p:nvPr>
            <p:ph sz="quarter" idx="18"/>
          </p:nvPr>
        </p:nvSpPr>
        <p:spPr>
          <a:xfrm>
            <a:off x="2196814" y="5232466"/>
            <a:ext cx="6427961" cy="1059681"/>
          </a:xfrm>
          <a:ln>
            <a:noFill/>
          </a:ln>
        </p:spPr>
        <p:txBody>
          <a:bodyPr anchor="ctr" anchorCtr="0">
            <a:normAutofit/>
          </a:bodyPr>
          <a:lstStyle/>
          <a:p>
            <a:pPr marL="0" indent="0">
              <a:spcBef>
                <a:spcPts val="1200"/>
              </a:spcBef>
              <a:buNone/>
            </a:pPr>
            <a:r>
              <a:rPr lang="en-US" sz="2400" dirty="0"/>
              <a:t>Depreciation Expense			       2,400</a:t>
            </a:r>
          </a:p>
          <a:p>
            <a:pPr marL="0" indent="717550">
              <a:spcBef>
                <a:spcPts val="1200"/>
              </a:spcBef>
              <a:buNone/>
            </a:pPr>
            <a:r>
              <a:rPr lang="en-US" sz="2400" dirty="0"/>
              <a:t>Accumulated Depreciation			</a:t>
            </a:r>
            <a:r>
              <a:rPr lang="en-US" sz="2400" dirty="0">
                <a:cs typeface="Calibri" panose="020F0502020204030204" pitchFamily="34" charset="0"/>
              </a:rPr>
              <a:t>2,400</a:t>
            </a:r>
          </a:p>
        </p:txBody>
      </p:sp>
      <p:sp>
        <p:nvSpPr>
          <p:cNvPr id="10" name="Content Placeholder 5">
            <a:extLst>
              <a:ext uri="{FF2B5EF4-FFF2-40B4-BE49-F238E27FC236}">
                <a16:creationId xmlns:a16="http://schemas.microsoft.com/office/drawing/2014/main" id="{DDA00C80-F463-853A-99C0-62C1D9216AA5}"/>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5582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2250-1987-B900-D03F-8601BE5ED7AF}"/>
              </a:ext>
            </a:extLst>
          </p:cNvPr>
          <p:cNvSpPr>
            <a:spLocks noGrp="1"/>
          </p:cNvSpPr>
          <p:nvPr>
            <p:ph type="title"/>
          </p:nvPr>
        </p:nvSpPr>
        <p:spPr/>
        <p:txBody>
          <a:bodyPr/>
          <a:lstStyle/>
          <a:p>
            <a:r>
              <a:rPr lang="en-US" dirty="0"/>
              <a:t>Straight-Line Continued</a:t>
            </a:r>
          </a:p>
        </p:txBody>
      </p:sp>
      <p:sp>
        <p:nvSpPr>
          <p:cNvPr id="3" name="Content Placeholder 2">
            <a:extLst>
              <a:ext uri="{FF2B5EF4-FFF2-40B4-BE49-F238E27FC236}">
                <a16:creationId xmlns:a16="http://schemas.microsoft.com/office/drawing/2014/main" id="{811A8FA7-FEE8-BE15-FE97-C55E31EA7A08}"/>
              </a:ext>
            </a:extLst>
          </p:cNvPr>
          <p:cNvSpPr>
            <a:spLocks noGrp="1"/>
          </p:cNvSpPr>
          <p:nvPr>
            <p:ph sz="quarter" idx="12"/>
          </p:nvPr>
        </p:nvSpPr>
        <p:spPr>
          <a:xfrm>
            <a:off x="513862" y="1424065"/>
            <a:ext cx="8115301" cy="997859"/>
          </a:xfrm>
        </p:spPr>
        <p:txBody>
          <a:bodyPr/>
          <a:lstStyle/>
          <a:p>
            <a:r>
              <a:rPr lang="en-US" dirty="0"/>
              <a:t>What if we bought the asset on 4/1/2025, instead of 1/1/2025?</a:t>
            </a:r>
          </a:p>
          <a:p>
            <a:endParaRPr lang="en-US" dirty="0"/>
          </a:p>
          <a:p>
            <a:endParaRPr lang="en-US" dirty="0"/>
          </a:p>
        </p:txBody>
      </p:sp>
      <p:pic>
        <p:nvPicPr>
          <p:cNvPr id="14" name="Content Placeholder 13" descr="A table with numbers and symbols&#10;&#10;Description automatically generated">
            <a:extLst>
              <a:ext uri="{FF2B5EF4-FFF2-40B4-BE49-F238E27FC236}">
                <a16:creationId xmlns:a16="http://schemas.microsoft.com/office/drawing/2014/main" id="{FBA481CB-939A-2326-4CB7-FF284DEBE742}"/>
              </a:ext>
            </a:extLst>
          </p:cNvPr>
          <p:cNvPicPr>
            <a:picLocks noGrp="1" noChangeAspect="1"/>
          </p:cNvPicPr>
          <p:nvPr>
            <p:ph sz="quarter" idx="25"/>
          </p:nvPr>
        </p:nvPicPr>
        <p:blipFill>
          <a:blip r:embed="rId3"/>
          <a:stretch>
            <a:fillRect/>
          </a:stretch>
        </p:blipFill>
        <p:spPr>
          <a:xfrm>
            <a:off x="830776" y="2536422"/>
            <a:ext cx="7481471" cy="3284848"/>
          </a:xfrm>
        </p:spPr>
      </p:pic>
    </p:spTree>
    <p:extLst>
      <p:ext uri="{BB962C8B-B14F-4D97-AF65-F5344CB8AC3E}">
        <p14:creationId xmlns:p14="http://schemas.microsoft.com/office/powerpoint/2010/main" val="57689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3862" y="289711"/>
            <a:ext cx="8115302" cy="1249378"/>
          </a:xfrm>
        </p:spPr>
        <p:txBody>
          <a:bodyPr>
            <a:normAutofit/>
          </a:bodyPr>
          <a:lstStyle/>
          <a:p>
            <a:r>
              <a:rPr lang="en-US" dirty="0"/>
              <a:t>DO ITT! 2a: Straight-Line Depreciation</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0"/>
          </p:nvPr>
        </p:nvSpPr>
        <p:spPr/>
        <p:txBody>
          <a:bodyPr>
            <a:normAutofit fontScale="92500"/>
          </a:bodyPr>
          <a:lstStyle/>
          <a:p>
            <a:pPr marL="0" indent="0">
              <a:lnSpc>
                <a:spcPct val="100000"/>
              </a:lnSpc>
              <a:spcBef>
                <a:spcPts val="624"/>
              </a:spcBef>
              <a:buNone/>
            </a:pPr>
            <a:r>
              <a:rPr lang="en-US" dirty="0"/>
              <a:t>On January 1, 2025, Iron Mountain Ski Corporation purchased a new snow-grooming machine for €50,000. The machine is estimated to have a 10-year life with a €2,000 residual value. What journal entry would Iron Mountain Ski Corporation make at December 31, 2025, if it uses the straight-line method of depreciation?</a:t>
            </a:r>
          </a:p>
        </p:txBody>
      </p:sp>
      <p:sp>
        <p:nvSpPr>
          <p:cNvPr id="12" name="Content Placeholder 5">
            <a:extLst>
              <a:ext uri="{FF2B5EF4-FFF2-40B4-BE49-F238E27FC236}">
                <a16:creationId xmlns:a16="http://schemas.microsoft.com/office/drawing/2014/main" id="{DCDC6A98-D959-AD58-050C-76D13F8B5ED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14169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p:txBody>
          <a:bodyPr>
            <a:normAutofit/>
          </a:bodyPr>
          <a:lstStyle/>
          <a:p>
            <a:r>
              <a:rPr lang="en-US" dirty="0"/>
              <a:t>DO IT! 2a: Straight-Line – Solution</a:t>
            </a:r>
            <a:endParaRPr lang="en-IN" dirty="0"/>
          </a:p>
        </p:txBody>
      </p:sp>
      <p:graphicFrame>
        <p:nvGraphicFramePr>
          <p:cNvPr id="2" name="Object 1" descr="Depreciation expense Cost equation sequence part 1  equals part 2  Cost minus Residual value divided by Useful life equals part 3  € times 50 comma 000 minus € times two comma 000 divided by 10 equals part 4 € times four comma 800">
            <a:extLst>
              <a:ext uri="{FF2B5EF4-FFF2-40B4-BE49-F238E27FC236}">
                <a16:creationId xmlns:a16="http://schemas.microsoft.com/office/drawing/2014/main" id="{F020293D-4980-E12D-7922-79F8E018074D}"/>
              </a:ext>
            </a:extLst>
          </p:cNvPr>
          <p:cNvGraphicFramePr>
            <a:graphicFrameLocks noChangeAspect="1"/>
          </p:cNvGraphicFramePr>
          <p:nvPr/>
        </p:nvGraphicFramePr>
        <p:xfrm>
          <a:off x="355518" y="1904162"/>
          <a:ext cx="7270282" cy="576417"/>
        </p:xfrm>
        <a:graphic>
          <a:graphicData uri="http://schemas.openxmlformats.org/presentationml/2006/ole">
            <mc:AlternateContent xmlns:mc="http://schemas.openxmlformats.org/markup-compatibility/2006">
              <mc:Choice xmlns:v="urn:schemas-microsoft-com:vml" Requires="v">
                <p:oleObj name="Equation" r:id="rId2" imgW="4965480" imgH="393480" progId="Equation.DSMT4">
                  <p:embed/>
                </p:oleObj>
              </mc:Choice>
              <mc:Fallback>
                <p:oleObj name="Equation" r:id="rId2" imgW="4965480" imgH="393480" progId="Equation.DSMT4">
                  <p:embed/>
                  <p:pic>
                    <p:nvPicPr>
                      <p:cNvPr id="2" name="Object 1" descr="Depreciation expense Cost equation sequence part 1  equals part 2  Cost minus Residual value divided by Useful life equals part 3  € times 50 comma 000 minus € times two comma 000 divided by 10 equals part 4 € times four comma 800">
                        <a:extLst>
                          <a:ext uri="{FF2B5EF4-FFF2-40B4-BE49-F238E27FC236}">
                            <a16:creationId xmlns:a16="http://schemas.microsoft.com/office/drawing/2014/main" id="{F020293D-4980-E12D-7922-79F8E018074D}"/>
                          </a:ext>
                        </a:extLst>
                      </p:cNvPr>
                      <p:cNvPicPr/>
                      <p:nvPr/>
                    </p:nvPicPr>
                    <p:blipFill>
                      <a:blip r:embed="rId3"/>
                      <a:stretch>
                        <a:fillRect/>
                      </a:stretch>
                    </p:blipFill>
                    <p:spPr>
                      <a:xfrm>
                        <a:off x="355518" y="1904162"/>
                        <a:ext cx="7270282" cy="576417"/>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CDC424E0-FE3D-1F92-B560-501B3DD203DC}"/>
              </a:ext>
            </a:extLst>
          </p:cNvPr>
          <p:cNvSpPr>
            <a:spLocks noGrp="1"/>
          </p:cNvSpPr>
          <p:nvPr>
            <p:ph sz="quarter" idx="11"/>
          </p:nvPr>
        </p:nvSpPr>
        <p:spPr>
          <a:xfrm>
            <a:off x="355518" y="2678333"/>
            <a:ext cx="8273646" cy="510271"/>
          </a:xfrm>
        </p:spPr>
        <p:txBody>
          <a:bodyPr>
            <a:normAutofit/>
          </a:bodyPr>
          <a:lstStyle/>
          <a:p>
            <a:pPr marL="0" indent="0">
              <a:buNone/>
            </a:pPr>
            <a:r>
              <a:rPr lang="en-US" sz="2400" dirty="0"/>
              <a:t>The entry to record the first year’s depreciation would be:</a:t>
            </a:r>
            <a:endParaRPr lang="en-IN" sz="2400" dirty="0"/>
          </a:p>
        </p:txBody>
      </p:sp>
      <p:graphicFrame>
        <p:nvGraphicFramePr>
          <p:cNvPr id="3" name="Table 3">
            <a:extLst>
              <a:ext uri="{FF2B5EF4-FFF2-40B4-BE49-F238E27FC236}">
                <a16:creationId xmlns:a16="http://schemas.microsoft.com/office/drawing/2014/main" id="{D7DF70D9-8CC3-1BF8-1575-F1E9897B5C87}"/>
              </a:ext>
            </a:extLst>
          </p:cNvPr>
          <p:cNvGraphicFramePr>
            <a:graphicFrameLocks noGrp="1"/>
          </p:cNvGraphicFramePr>
          <p:nvPr/>
        </p:nvGraphicFramePr>
        <p:xfrm>
          <a:off x="513862" y="3293085"/>
          <a:ext cx="7967197" cy="1320800"/>
        </p:xfrm>
        <a:graphic>
          <a:graphicData uri="http://schemas.openxmlformats.org/drawingml/2006/table">
            <a:tbl>
              <a:tblPr firstRow="1" bandRow="1"/>
              <a:tblGrid>
                <a:gridCol w="1052753">
                  <a:extLst>
                    <a:ext uri="{9D8B030D-6E8A-4147-A177-3AD203B41FA5}">
                      <a16:colId xmlns:a16="http://schemas.microsoft.com/office/drawing/2014/main" val="271711104"/>
                    </a:ext>
                  </a:extLst>
                </a:gridCol>
                <a:gridCol w="4545408">
                  <a:extLst>
                    <a:ext uri="{9D8B030D-6E8A-4147-A177-3AD203B41FA5}">
                      <a16:colId xmlns:a16="http://schemas.microsoft.com/office/drawing/2014/main" val="3145548393"/>
                    </a:ext>
                  </a:extLst>
                </a:gridCol>
                <a:gridCol w="1252205">
                  <a:extLst>
                    <a:ext uri="{9D8B030D-6E8A-4147-A177-3AD203B41FA5}">
                      <a16:colId xmlns:a16="http://schemas.microsoft.com/office/drawing/2014/main" val="1793063836"/>
                    </a:ext>
                  </a:extLst>
                </a:gridCol>
                <a:gridCol w="1116831">
                  <a:extLst>
                    <a:ext uri="{9D8B030D-6E8A-4147-A177-3AD203B41FA5}">
                      <a16:colId xmlns:a16="http://schemas.microsoft.com/office/drawing/2014/main" val="3509330158"/>
                    </a:ext>
                  </a:extLst>
                </a:gridCol>
              </a:tblGrid>
              <a:tr h="370840">
                <a:tc>
                  <a:txBody>
                    <a:bodyPr/>
                    <a:lstStyle/>
                    <a:p>
                      <a:r>
                        <a:rPr lang="en-US" sz="1600" dirty="0"/>
                        <a:t>Dec. 31</a:t>
                      </a:r>
                      <a:endParaRPr lang="en-IN" sz="1600"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1600" dirty="0"/>
                        <a:t>Depreciation Expense</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US" sz="1600" dirty="0"/>
                        <a:t>4,800</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600" dirty="0"/>
                    </a:p>
                  </a:txBody>
                  <a:tcP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08960053"/>
                  </a:ext>
                </a:extLst>
              </a:tr>
              <a:tr h="370840">
                <a:tc>
                  <a:txBody>
                    <a:bodyPr/>
                    <a:lstStyle/>
                    <a:p>
                      <a:endParaRPr lang="en-IN" sz="1600"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indent="263525"/>
                      <a:r>
                        <a:rPr lang="en-US" sz="1600" dirty="0"/>
                        <a:t>Accumulated Depreciation—Equipment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US" sz="1600" dirty="0"/>
                        <a:t>4,800</a:t>
                      </a:r>
                      <a:endParaRPr lang="en-IN" sz="1600" dirty="0"/>
                    </a:p>
                  </a:txBody>
                  <a:tcP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64028542"/>
                  </a:ext>
                </a:extLst>
              </a:tr>
              <a:tr h="370840">
                <a:tc>
                  <a:txBody>
                    <a:bodyPr/>
                    <a:lstStyle/>
                    <a:p>
                      <a:endParaRPr lang="en-IN" sz="1600" dirty="0"/>
                    </a:p>
                  </a:txBody>
                  <a:tcP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628650" indent="0"/>
                      <a:r>
                        <a:rPr lang="en-US" sz="1600" dirty="0"/>
                        <a:t>(To record annual depreciation on snow-grooming machine) </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IN" sz="1600" dirty="0"/>
                    </a:p>
                  </a:txBody>
                  <a:tcP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665492573"/>
                  </a:ext>
                </a:extLst>
              </a:tr>
            </a:tbl>
          </a:graphicData>
        </a:graphic>
      </p:graphicFrame>
      <p:sp>
        <p:nvSpPr>
          <p:cNvPr id="16" name="Content Placeholder 5">
            <a:extLst>
              <a:ext uri="{FF2B5EF4-FFF2-40B4-BE49-F238E27FC236}">
                <a16:creationId xmlns:a16="http://schemas.microsoft.com/office/drawing/2014/main" id="{61D2F0F2-B25E-44A4-72BE-ACCC147B6515}"/>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890780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Units-of-Activity Method</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lstStyle/>
          <a:p>
            <a:r>
              <a:rPr lang="en-US" dirty="0"/>
              <a:t>Companies </a:t>
            </a:r>
            <a:r>
              <a:rPr lang="en-US" dirty="0">
                <a:solidFill>
                  <a:srgbClr val="FF0000"/>
                </a:solidFill>
              </a:rPr>
              <a:t>estimate total units of activity </a:t>
            </a:r>
            <a:r>
              <a:rPr lang="en-US" dirty="0"/>
              <a:t>to calculate depreciable cost per unit</a:t>
            </a:r>
          </a:p>
          <a:p>
            <a:r>
              <a:rPr lang="en-US" dirty="0">
                <a:solidFill>
                  <a:srgbClr val="FF0000"/>
                </a:solidFill>
              </a:rPr>
              <a:t>Expense varies based on units of activity</a:t>
            </a:r>
          </a:p>
          <a:p>
            <a:r>
              <a:rPr lang="en-US" dirty="0"/>
              <a:t>Depreciable cost is cost less salvage value</a:t>
            </a:r>
          </a:p>
          <a:p>
            <a:r>
              <a:rPr lang="en-US" dirty="0"/>
              <a:t>Often referred to as units-of-production method</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pic>
        <p:nvPicPr>
          <p:cNvPr id="5" name="Picture 4" descr="A white background with black text&#10;&#10;Description automatically generated">
            <a:extLst>
              <a:ext uri="{FF2B5EF4-FFF2-40B4-BE49-F238E27FC236}">
                <a16:creationId xmlns:a16="http://schemas.microsoft.com/office/drawing/2014/main" id="{5C07C8F3-574D-C137-6A11-F0CA77B9789F}"/>
              </a:ext>
            </a:extLst>
          </p:cNvPr>
          <p:cNvPicPr>
            <a:picLocks noChangeAspect="1"/>
          </p:cNvPicPr>
          <p:nvPr/>
        </p:nvPicPr>
        <p:blipFill>
          <a:blip r:embed="rId3"/>
          <a:stretch>
            <a:fillRect/>
          </a:stretch>
        </p:blipFill>
        <p:spPr>
          <a:xfrm>
            <a:off x="685312" y="3904740"/>
            <a:ext cx="7772400" cy="1881968"/>
          </a:xfrm>
          <a:prstGeom prst="rect">
            <a:avLst/>
          </a:prstGeom>
        </p:spPr>
      </p:pic>
    </p:spTree>
    <p:extLst>
      <p:ext uri="{BB962C8B-B14F-4D97-AF65-F5344CB8AC3E}">
        <p14:creationId xmlns:p14="http://schemas.microsoft.com/office/powerpoint/2010/main" val="85509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a:xfrm>
            <a:off x="514353" y="460255"/>
            <a:ext cx="8115301" cy="1078834"/>
          </a:xfrm>
        </p:spPr>
        <p:txBody>
          <a:bodyPr>
            <a:noAutofit/>
          </a:bodyPr>
          <a:lstStyle/>
          <a:p>
            <a:r>
              <a:rPr lang="en-US" dirty="0"/>
              <a:t>Depreciation Methods – Example Data</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605127"/>
            <a:ext cx="8115301" cy="1233487"/>
          </a:xfrm>
        </p:spPr>
        <p:txBody>
          <a:bodyPr>
            <a:normAutofit/>
          </a:bodyPr>
          <a:lstStyle/>
          <a:p>
            <a:pPr marL="0" indent="0">
              <a:buNone/>
            </a:pPr>
            <a:r>
              <a:rPr lang="en-US" sz="2400" dirty="0"/>
              <a:t>Compare the three depreciation methods using the following data for a small delivery truck purchased by Barb’s Florists on January 1, 2025:</a:t>
            </a:r>
          </a:p>
        </p:txBody>
      </p:sp>
      <p:graphicFrame>
        <p:nvGraphicFramePr>
          <p:cNvPr id="4" name="Table 6">
            <a:extLst>
              <a:ext uri="{FF2B5EF4-FFF2-40B4-BE49-F238E27FC236}">
                <a16:creationId xmlns:a16="http://schemas.microsoft.com/office/drawing/2014/main" id="{E05C648C-72DB-E77F-6291-5BC3CFFF87AF}"/>
              </a:ext>
            </a:extLst>
          </p:cNvPr>
          <p:cNvGraphicFramePr>
            <a:graphicFrameLocks noGrp="1"/>
          </p:cNvGraphicFramePr>
          <p:nvPr>
            <p:ph type="tbl" sz="quarter" idx="19"/>
            <p:extLst>
              <p:ext uri="{D42A27DB-BD31-4B8C-83A1-F6EECF244321}">
                <p14:modId xmlns:p14="http://schemas.microsoft.com/office/powerpoint/2010/main" val="3248384559"/>
              </p:ext>
            </p:extLst>
          </p:nvPr>
        </p:nvGraphicFramePr>
        <p:xfrm>
          <a:off x="592138" y="2948703"/>
          <a:ext cx="6886024" cy="1584960"/>
        </p:xfrm>
        <a:graphic>
          <a:graphicData uri="http://schemas.openxmlformats.org/drawingml/2006/table">
            <a:tbl>
              <a:tblPr firstRow="1" bandRow="1">
                <a:tableStyleId>{2D5ABB26-0587-4C30-8999-92F81FD0307C}</a:tableStyleId>
              </a:tblPr>
              <a:tblGrid>
                <a:gridCol w="5171088">
                  <a:extLst>
                    <a:ext uri="{9D8B030D-6E8A-4147-A177-3AD203B41FA5}">
                      <a16:colId xmlns:a16="http://schemas.microsoft.com/office/drawing/2014/main" val="355870602"/>
                    </a:ext>
                  </a:extLst>
                </a:gridCol>
                <a:gridCol w="1714936">
                  <a:extLst>
                    <a:ext uri="{9D8B030D-6E8A-4147-A177-3AD203B41FA5}">
                      <a16:colId xmlns:a16="http://schemas.microsoft.com/office/drawing/2014/main" val="1045687729"/>
                    </a:ext>
                  </a:extLst>
                </a:gridCol>
              </a:tblGrid>
              <a:tr h="240597">
                <a:tc>
                  <a:txBody>
                    <a:bodyPr/>
                    <a:lstStyle/>
                    <a:p>
                      <a:r>
                        <a:rPr lang="en-IN" sz="2000" dirty="0"/>
                        <a:t>Cost</a:t>
                      </a:r>
                    </a:p>
                  </a:txBody>
                  <a:tcPr anchor="ctr"/>
                </a:tc>
                <a:tc>
                  <a:txBody>
                    <a:bodyPr/>
                    <a:lstStyle/>
                    <a:p>
                      <a:pPr algn="r"/>
                      <a:r>
                        <a:rPr lang="en-IN" sz="2000" dirty="0"/>
                        <a:t>€13,000</a:t>
                      </a:r>
                    </a:p>
                  </a:txBody>
                  <a:tcPr anchor="ctr"/>
                </a:tc>
                <a:extLst>
                  <a:ext uri="{0D108BD9-81ED-4DB2-BD59-A6C34878D82A}">
                    <a16:rowId xmlns:a16="http://schemas.microsoft.com/office/drawing/2014/main" val="3610420249"/>
                  </a:ext>
                </a:extLst>
              </a:tr>
              <a:tr h="240597">
                <a:tc>
                  <a:txBody>
                    <a:bodyPr/>
                    <a:lstStyle/>
                    <a:p>
                      <a:r>
                        <a:rPr lang="en-IN" sz="2000" dirty="0"/>
                        <a:t>Expected residual value</a:t>
                      </a:r>
                    </a:p>
                  </a:txBody>
                  <a:tcPr anchor="ctr"/>
                </a:tc>
                <a:tc>
                  <a:txBody>
                    <a:bodyPr/>
                    <a:lstStyle/>
                    <a:p>
                      <a:pPr algn="r"/>
                      <a:r>
                        <a:rPr lang="en-IN" sz="2000" dirty="0"/>
                        <a:t>€1,000</a:t>
                      </a:r>
                    </a:p>
                  </a:txBody>
                  <a:tcPr anchor="ctr"/>
                </a:tc>
                <a:extLst>
                  <a:ext uri="{0D108BD9-81ED-4DB2-BD59-A6C34878D82A}">
                    <a16:rowId xmlns:a16="http://schemas.microsoft.com/office/drawing/2014/main" val="3799285393"/>
                  </a:ext>
                </a:extLst>
              </a:tr>
              <a:tr h="240597">
                <a:tc>
                  <a:txBody>
                    <a:bodyPr/>
                    <a:lstStyle/>
                    <a:p>
                      <a:r>
                        <a:rPr lang="en-IN" sz="2000" dirty="0"/>
                        <a:t>Estimate useful life in years</a:t>
                      </a:r>
                    </a:p>
                  </a:txBody>
                  <a:tcPr anchor="ctr"/>
                </a:tc>
                <a:tc>
                  <a:txBody>
                    <a:bodyPr/>
                    <a:lstStyle/>
                    <a:p>
                      <a:pPr algn="r"/>
                      <a:r>
                        <a:rPr lang="en-IN" sz="2000" dirty="0"/>
                        <a:t>5</a:t>
                      </a:r>
                    </a:p>
                  </a:txBody>
                  <a:tcPr anchor="ctr"/>
                </a:tc>
                <a:extLst>
                  <a:ext uri="{0D108BD9-81ED-4DB2-BD59-A6C34878D82A}">
                    <a16:rowId xmlns:a16="http://schemas.microsoft.com/office/drawing/2014/main" val="4122762037"/>
                  </a:ext>
                </a:extLst>
              </a:tr>
              <a:tr h="240597">
                <a:tc>
                  <a:txBody>
                    <a:bodyPr/>
                    <a:lstStyle/>
                    <a:p>
                      <a:r>
                        <a:rPr lang="en-IN" sz="2000" dirty="0">
                          <a:solidFill>
                            <a:srgbClr val="FF0000"/>
                          </a:solidFill>
                        </a:rPr>
                        <a:t>Estimated useful life in miles</a:t>
                      </a:r>
                    </a:p>
                  </a:txBody>
                  <a:tcPr anchor="ctr"/>
                </a:tc>
                <a:tc>
                  <a:txBody>
                    <a:bodyPr/>
                    <a:lstStyle/>
                    <a:p>
                      <a:pPr algn="r"/>
                      <a:r>
                        <a:rPr lang="en-IN" sz="2000" dirty="0">
                          <a:solidFill>
                            <a:srgbClr val="FF0000"/>
                          </a:solidFill>
                        </a:rPr>
                        <a:t>100,000</a:t>
                      </a:r>
                    </a:p>
                  </a:txBody>
                  <a:tcPr anchor="ctr"/>
                </a:tc>
                <a:extLst>
                  <a:ext uri="{0D108BD9-81ED-4DB2-BD59-A6C34878D82A}">
                    <a16:rowId xmlns:a16="http://schemas.microsoft.com/office/drawing/2014/main" val="1666199904"/>
                  </a:ext>
                </a:extLst>
              </a:tr>
            </a:tbl>
          </a:graphicData>
        </a:graphic>
      </p:graphicFrame>
      <p:sp>
        <p:nvSpPr>
          <p:cNvPr id="9" name="Content Placeholder 8">
            <a:extLst>
              <a:ext uri="{FF2B5EF4-FFF2-40B4-BE49-F238E27FC236}">
                <a16:creationId xmlns:a16="http://schemas.microsoft.com/office/drawing/2014/main" id="{F5CC51D4-7CDF-212A-7DD2-DDFC429B6067}"/>
              </a:ext>
            </a:extLst>
          </p:cNvPr>
          <p:cNvSpPr>
            <a:spLocks noGrp="1"/>
          </p:cNvSpPr>
          <p:nvPr>
            <p:ph sz="quarter" idx="18"/>
          </p:nvPr>
        </p:nvSpPr>
        <p:spPr>
          <a:xfrm>
            <a:off x="591651" y="4643752"/>
            <a:ext cx="8037512" cy="1585021"/>
          </a:xfrm>
        </p:spPr>
        <p:txBody>
          <a:bodyPr>
            <a:noAutofit/>
          </a:bodyPr>
          <a:lstStyle/>
          <a:p>
            <a:pPr marL="0" indent="0">
              <a:spcAft>
                <a:spcPts val="1800"/>
              </a:spcAft>
              <a:buNone/>
            </a:pPr>
            <a:r>
              <a:rPr lang="en-US" sz="2000" b="1" dirty="0"/>
              <a:t>Illustration 9.7: </a:t>
            </a:r>
            <a:r>
              <a:rPr lang="en-US" sz="2000" dirty="0"/>
              <a:t>Delivery truck data</a:t>
            </a:r>
          </a:p>
          <a:p>
            <a:pPr marL="0" indent="0">
              <a:lnSpc>
                <a:spcPct val="100000"/>
              </a:lnSpc>
              <a:buSzPct val="80000"/>
              <a:buNone/>
            </a:pPr>
            <a:r>
              <a:rPr lang="en-US" altLang="en-US" sz="2400" b="1" dirty="0"/>
              <a:t>Required: </a:t>
            </a:r>
            <a:r>
              <a:rPr lang="en-US" altLang="en-US" sz="2400" dirty="0"/>
              <a:t>Compute depreciation using the following. </a:t>
            </a:r>
          </a:p>
          <a:p>
            <a:pPr marL="0" indent="0">
              <a:lnSpc>
                <a:spcPct val="100000"/>
              </a:lnSpc>
              <a:buSzPct val="80000"/>
              <a:buNone/>
            </a:pPr>
            <a:r>
              <a:rPr lang="en-US" altLang="en-US" sz="2400" dirty="0"/>
              <a:t>(a) Straight-Line  (b) Units-of-Activity  (c) Declining Balance</a:t>
            </a:r>
          </a:p>
        </p:txBody>
      </p:sp>
      <p:sp>
        <p:nvSpPr>
          <p:cNvPr id="14" name="Content Placeholder 5">
            <a:extLst>
              <a:ext uri="{FF2B5EF4-FFF2-40B4-BE49-F238E27FC236}">
                <a16:creationId xmlns:a16="http://schemas.microsoft.com/office/drawing/2014/main" id="{32CE1202-0919-8A43-1E5D-2F8F692DC2F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70075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Units-of-Activity Formula</a:t>
            </a:r>
            <a:endParaRPr lang="en-IN" dirty="0"/>
          </a:p>
        </p:txBody>
      </p:sp>
      <p:pic>
        <p:nvPicPr>
          <p:cNvPr id="5" name="Picture Placeholder 4" descr="An illustration of the formula to compute units-of-activity depreciation. The first formula is depreciable cost in the amount of Euro 12,000 divided by the total units of activity, 100,000 miles, equals the depreciable cost per unit in the amount of Euro 0.12. A second formula presented as depreciable cost per unit, Euro 0.12, times units of activity during the year, 15,000 miles, equals annual depreciation expense in the amount of Euro 1,800. The depreciable cost per unit of the first equation is carried forward to the next equation.">
            <a:extLst>
              <a:ext uri="{FF2B5EF4-FFF2-40B4-BE49-F238E27FC236}">
                <a16:creationId xmlns:a16="http://schemas.microsoft.com/office/drawing/2014/main" id="{B06A6F89-BB67-5A52-54EE-7A762C067A50}"/>
              </a:ext>
            </a:extLst>
          </p:cNvPr>
          <p:cNvPicPr>
            <a:picLocks noGrp="1" noChangeAspect="1"/>
          </p:cNvPicPr>
          <p:nvPr>
            <p:ph type="pic" sz="quarter" idx="17"/>
          </p:nvPr>
        </p:nvPicPr>
        <p:blipFill rotWithShape="1">
          <a:blip r:embed="rId3"/>
          <a:stretch/>
        </p:blipFill>
        <p:spPr>
          <a:xfrm>
            <a:off x="323850" y="1978840"/>
            <a:ext cx="8410575" cy="2466975"/>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244474" y="5880898"/>
            <a:ext cx="8115301" cy="477154"/>
          </a:xfrm>
        </p:spPr>
        <p:txBody>
          <a:bodyPr>
            <a:normAutofit/>
          </a:bodyPr>
          <a:lstStyle/>
          <a:p>
            <a:pPr marL="0" indent="0">
              <a:buNone/>
            </a:pPr>
            <a:r>
              <a:rPr lang="en-US" altLang="en-US" sz="2000" b="1" dirty="0"/>
              <a:t>Illustration 9.10: </a:t>
            </a:r>
            <a:r>
              <a:rPr lang="en-US" altLang="en-US" sz="2000" dirty="0"/>
              <a:t>Formula for units-of-activity method </a:t>
            </a:r>
          </a:p>
        </p:txBody>
      </p:sp>
      <p:sp>
        <p:nvSpPr>
          <p:cNvPr id="14" name="Content Placeholder 5">
            <a:extLst>
              <a:ext uri="{FF2B5EF4-FFF2-40B4-BE49-F238E27FC236}">
                <a16:creationId xmlns:a16="http://schemas.microsoft.com/office/drawing/2014/main" id="{5E042358-46A8-ED74-AA2D-73C90B778B8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2226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p:txBody>
          <a:bodyPr/>
          <a:lstStyle/>
          <a:p>
            <a:r>
              <a:rPr lang="en-IN" dirty="0"/>
              <a:t>Units-of-Activity Method Schedule</a:t>
            </a:r>
          </a:p>
        </p:txBody>
      </p:sp>
      <p:pic>
        <p:nvPicPr>
          <p:cNvPr id="6" name="Picture Placeholder 5" descr="An illustration presents a table depicting the units-of-activity depreciation schedule for Barb’s Florists. There are 4 columns and the column headers are: Year, Computation, Annual Depreciation Expense, and End of Year. The second and third columns are set in equation form as: Units of Activity times Depreciation Cost or Unit equals Annual Depreciation Expense. The last column is further divided into: Accumulated Depreciation, and Book Value. The data are as follows: Year, 2025; Units of Activity, 15,000; Depreciation Cost or Unit, Euro 0.12; Annual Depreciation Expense, Euro 1,800; Accumulated Depreciation, Euro 1,800; Book Value, Euro 11,200 asterisk; Year, 2026; Units of Activity, 30,000; Depreciation Cost or Unit, 0.12; Annual Depreciation Expense, 3,600; Accumulated Depreciation, 5,400; Book Value, 7,600; Year, 2027; Units of Activity, 20,000; Depreciation Cost or Unit, 0.12; Annual Depreciation Expense, 2,400; Accumulated Depreciation, 7,800; Book Value, 5,200;Year, 2028; Units of Activity, 25,000; Depreciation Cost or Unit, 0.12; Annual Depreciation Expense, 3,000; Accumulated Depreciation, 10,800; Book Value, 2,200; Year, 2029; Units of Activity, 10,000; Depreciation Cost or Unit, 0.12; Annual Depreciation Expense, 1,200; Accumulated Depreciation, 12,000; Book Value, 1,000 (highlighted). All values under the column annual depreciation expense are highlighted. Asterisk stands for, (Euro 13,000 minus Euro 1,800).">
            <a:extLst>
              <a:ext uri="{FF2B5EF4-FFF2-40B4-BE49-F238E27FC236}">
                <a16:creationId xmlns:a16="http://schemas.microsoft.com/office/drawing/2014/main" id="{6C7F8376-CFCF-77BF-B577-9D5DF991EB18}"/>
              </a:ext>
            </a:extLst>
          </p:cNvPr>
          <p:cNvPicPr>
            <a:picLocks noGrp="1" noChangeAspect="1"/>
          </p:cNvPicPr>
          <p:nvPr>
            <p:ph type="pic" sz="quarter" idx="17"/>
          </p:nvPr>
        </p:nvPicPr>
        <p:blipFill rotWithShape="1">
          <a:blip r:embed="rId3"/>
          <a:stretch/>
        </p:blipFill>
        <p:spPr>
          <a:xfrm>
            <a:off x="744682" y="1189142"/>
            <a:ext cx="7654636" cy="2935433"/>
          </a:xfrm>
          <a:prstGeom prst="rect">
            <a:avLst/>
          </a:prstGeom>
        </p:spPr>
      </p:pic>
      <p:sp>
        <p:nvSpPr>
          <p:cNvPr id="3" name="Content Placeholder 2">
            <a:extLst>
              <a:ext uri="{FF2B5EF4-FFF2-40B4-BE49-F238E27FC236}">
                <a16:creationId xmlns:a16="http://schemas.microsoft.com/office/drawing/2014/main" id="{8F42A4F3-DAEE-7D4B-01CC-C950E7A17542}"/>
              </a:ext>
            </a:extLst>
          </p:cNvPr>
          <p:cNvSpPr>
            <a:spLocks noGrp="1"/>
          </p:cNvSpPr>
          <p:nvPr>
            <p:ph sz="quarter" idx="12"/>
          </p:nvPr>
        </p:nvSpPr>
        <p:spPr>
          <a:xfrm>
            <a:off x="513862" y="4106645"/>
            <a:ext cx="8115301" cy="919606"/>
          </a:xfrm>
        </p:spPr>
        <p:txBody>
          <a:bodyPr/>
          <a:lstStyle/>
          <a:p>
            <a:pPr marL="0" indent="0">
              <a:buNone/>
            </a:pPr>
            <a:r>
              <a:rPr lang="en-US" sz="2000" b="1" dirty="0"/>
              <a:t>Illustration 9.11: </a:t>
            </a:r>
            <a:r>
              <a:rPr lang="en-US" sz="2000" dirty="0"/>
              <a:t>Units-of-activity depreciation schedule </a:t>
            </a:r>
          </a:p>
          <a:p>
            <a:pPr marL="0" indent="0">
              <a:buNone/>
            </a:pPr>
            <a:r>
              <a:rPr lang="en-US" sz="2400" dirty="0"/>
              <a:t>Journal Entry:</a:t>
            </a:r>
          </a:p>
        </p:txBody>
      </p:sp>
      <p:sp>
        <p:nvSpPr>
          <p:cNvPr id="16" name="Content Placeholder 5">
            <a:extLst>
              <a:ext uri="{FF2B5EF4-FFF2-40B4-BE49-F238E27FC236}">
                <a16:creationId xmlns:a16="http://schemas.microsoft.com/office/drawing/2014/main" id="{C9F112ED-F405-B1A8-B382-3FED66015C39}"/>
              </a:ext>
            </a:extLst>
          </p:cNvPr>
          <p:cNvSpPr>
            <a:spLocks noGrp="1"/>
          </p:cNvSpPr>
          <p:nvPr>
            <p:ph sz="quarter" idx="18"/>
          </p:nvPr>
        </p:nvSpPr>
        <p:spPr>
          <a:xfrm>
            <a:off x="1186026" y="5091465"/>
            <a:ext cx="7443137" cy="999468"/>
          </a:xfrm>
          <a:ln>
            <a:noFill/>
          </a:ln>
        </p:spPr>
        <p:txBody>
          <a:bodyPr anchor="ctr" anchorCtr="0">
            <a:noAutofit/>
          </a:bodyPr>
          <a:lstStyle/>
          <a:p>
            <a:pPr marL="0" indent="0">
              <a:spcBef>
                <a:spcPts val="1200"/>
              </a:spcBef>
              <a:buNone/>
            </a:pPr>
            <a:r>
              <a:rPr lang="en-US" sz="2600" dirty="0"/>
              <a:t>Depreciation Expense			  1,800</a:t>
            </a:r>
          </a:p>
          <a:p>
            <a:pPr marL="0" indent="717550">
              <a:spcBef>
                <a:spcPts val="1200"/>
              </a:spcBef>
              <a:buNone/>
            </a:pPr>
            <a:r>
              <a:rPr lang="en-US" sz="2600" dirty="0"/>
              <a:t>Accumulated Depreciation			</a:t>
            </a:r>
            <a:r>
              <a:rPr lang="en-US" sz="2600" dirty="0">
                <a:cs typeface="Calibri" panose="020F0502020204030204" pitchFamily="34" charset="0"/>
              </a:rPr>
              <a:t>1,800</a:t>
            </a:r>
          </a:p>
        </p:txBody>
      </p:sp>
      <p:sp>
        <p:nvSpPr>
          <p:cNvPr id="11" name="Content Placeholder 5">
            <a:extLst>
              <a:ext uri="{FF2B5EF4-FFF2-40B4-BE49-F238E27FC236}">
                <a16:creationId xmlns:a16="http://schemas.microsoft.com/office/drawing/2014/main" id="{550A2E30-DDC3-7F7D-183F-C3B45B818F81}"/>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5534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Declining-Balance Method</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normAutofit lnSpcReduction="10000"/>
          </a:bodyPr>
          <a:lstStyle/>
          <a:p>
            <a:r>
              <a:rPr lang="en-US" dirty="0"/>
              <a:t>Accelerated method</a:t>
            </a:r>
          </a:p>
          <a:p>
            <a:r>
              <a:rPr lang="en-US" dirty="0">
                <a:solidFill>
                  <a:srgbClr val="FF0000"/>
                </a:solidFill>
              </a:rPr>
              <a:t>Decreasing annual depreciation expense over asset’s useful life</a:t>
            </a:r>
          </a:p>
          <a:p>
            <a:r>
              <a:rPr lang="en-US" dirty="0"/>
              <a:t>There will be higher depreciation expenses in the first few years and lower expenses as the asset ages</a:t>
            </a:r>
          </a:p>
          <a:p>
            <a:r>
              <a:rPr lang="en-US" b="1" dirty="0">
                <a:solidFill>
                  <a:srgbClr val="FF0000"/>
                </a:solidFill>
              </a:rPr>
              <a:t>Double declining-balance </a:t>
            </a:r>
            <a:r>
              <a:rPr lang="en-US" dirty="0"/>
              <a:t>rate is double the straight-line rate (suppose straight-line method depreciate 20%, double method use 40%)</a:t>
            </a:r>
          </a:p>
          <a:p>
            <a:r>
              <a:rPr lang="en-US" b="1" dirty="0">
                <a:solidFill>
                  <a:srgbClr val="FF0000"/>
                </a:solidFill>
              </a:rPr>
              <a:t>Rate applied to book value</a:t>
            </a:r>
          </a:p>
          <a:p>
            <a:r>
              <a:rPr lang="en-US" dirty="0"/>
              <a:t>Depreciation stops when asset’s BV equals expected residual value</a:t>
            </a:r>
          </a:p>
          <a:p>
            <a:endParaRPr lang="en-US" b="1" dirty="0">
              <a:solidFill>
                <a:srgbClr val="FF0000"/>
              </a:solidFill>
            </a:endParaRP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64716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Declining-Balance Method Formula</a:t>
            </a:r>
            <a:endParaRPr lang="en-IN" dirty="0"/>
          </a:p>
        </p:txBody>
      </p:sp>
      <p:graphicFrame>
        <p:nvGraphicFramePr>
          <p:cNvPr id="16" name="Table 16">
            <a:extLst>
              <a:ext uri="{FF2B5EF4-FFF2-40B4-BE49-F238E27FC236}">
                <a16:creationId xmlns:a16="http://schemas.microsoft.com/office/drawing/2014/main" id="{A37E10FB-9BF6-35BC-6E96-4BD8E577E43E}"/>
              </a:ext>
            </a:extLst>
          </p:cNvPr>
          <p:cNvGraphicFramePr>
            <a:graphicFrameLocks noGrp="1"/>
          </p:cNvGraphicFramePr>
          <p:nvPr>
            <p:ph type="tbl" sz="quarter" idx="19"/>
            <p:extLst>
              <p:ext uri="{D42A27DB-BD31-4B8C-83A1-F6EECF244321}">
                <p14:modId xmlns:p14="http://schemas.microsoft.com/office/powerpoint/2010/main" val="2855509260"/>
              </p:ext>
            </p:extLst>
          </p:nvPr>
        </p:nvGraphicFramePr>
        <p:xfrm>
          <a:off x="474458" y="2706984"/>
          <a:ext cx="8195085" cy="1503407"/>
        </p:xfrm>
        <a:graphic>
          <a:graphicData uri="http://schemas.openxmlformats.org/drawingml/2006/table">
            <a:tbl>
              <a:tblPr firstRow="1" bandRow="1">
                <a:tableStyleId>{2D5ABB26-0587-4C30-8999-92F81FD0307C}</a:tableStyleId>
              </a:tblPr>
              <a:tblGrid>
                <a:gridCol w="1639017">
                  <a:extLst>
                    <a:ext uri="{9D8B030D-6E8A-4147-A177-3AD203B41FA5}">
                      <a16:colId xmlns:a16="http://schemas.microsoft.com/office/drawing/2014/main" val="2301885992"/>
                    </a:ext>
                  </a:extLst>
                </a:gridCol>
                <a:gridCol w="1639017">
                  <a:extLst>
                    <a:ext uri="{9D8B030D-6E8A-4147-A177-3AD203B41FA5}">
                      <a16:colId xmlns:a16="http://schemas.microsoft.com/office/drawing/2014/main" val="137775554"/>
                    </a:ext>
                  </a:extLst>
                </a:gridCol>
                <a:gridCol w="1639017">
                  <a:extLst>
                    <a:ext uri="{9D8B030D-6E8A-4147-A177-3AD203B41FA5}">
                      <a16:colId xmlns:a16="http://schemas.microsoft.com/office/drawing/2014/main" val="537065640"/>
                    </a:ext>
                  </a:extLst>
                </a:gridCol>
                <a:gridCol w="1639017">
                  <a:extLst>
                    <a:ext uri="{9D8B030D-6E8A-4147-A177-3AD203B41FA5}">
                      <a16:colId xmlns:a16="http://schemas.microsoft.com/office/drawing/2014/main" val="2424015660"/>
                    </a:ext>
                  </a:extLst>
                </a:gridCol>
                <a:gridCol w="1639017">
                  <a:extLst>
                    <a:ext uri="{9D8B030D-6E8A-4147-A177-3AD203B41FA5}">
                      <a16:colId xmlns:a16="http://schemas.microsoft.com/office/drawing/2014/main" val="1536106982"/>
                    </a:ext>
                  </a:extLst>
                </a:gridCol>
              </a:tblGrid>
              <a:tr h="718520">
                <a:tc>
                  <a:txBody>
                    <a:bodyPr/>
                    <a:lstStyle/>
                    <a:p>
                      <a:pPr algn="ctr"/>
                      <a:r>
                        <a:rPr lang="en-IN" sz="2000" b="1" dirty="0"/>
                        <a:t>Book Value at Beginning of Year</a:t>
                      </a:r>
                    </a:p>
                  </a:txBody>
                  <a:tcPr anchor="ctr"/>
                </a:tc>
                <a:tc>
                  <a:txBody>
                    <a:bodyPr/>
                    <a:lstStyle/>
                    <a:p>
                      <a:pPr algn="ctr"/>
                      <a:r>
                        <a:rPr lang="en-IN" sz="2000" b="1" dirty="0"/>
                        <a:t>×</a:t>
                      </a:r>
                    </a:p>
                  </a:txBody>
                  <a:tcPr anchor="ctr"/>
                </a:tc>
                <a:tc>
                  <a:txBody>
                    <a:bodyPr/>
                    <a:lstStyle/>
                    <a:p>
                      <a:pPr algn="ctr"/>
                      <a:r>
                        <a:rPr lang="en-IN" sz="2000" b="1" dirty="0"/>
                        <a:t>Declining-Balance Rate</a:t>
                      </a:r>
                    </a:p>
                  </a:txBody>
                  <a:tcPr anchor="ctr"/>
                </a:tc>
                <a:tc>
                  <a:txBody>
                    <a:bodyPr/>
                    <a:lstStyle/>
                    <a:p>
                      <a:pPr algn="ctr"/>
                      <a:r>
                        <a:rPr lang="en-IN" sz="2000" b="1" dirty="0"/>
                        <a:t>=</a:t>
                      </a:r>
                    </a:p>
                  </a:txBody>
                  <a:tcPr anchor="ctr"/>
                </a:tc>
                <a:tc>
                  <a:txBody>
                    <a:bodyPr/>
                    <a:lstStyle/>
                    <a:p>
                      <a:pPr algn="ctr"/>
                      <a:r>
                        <a:rPr lang="en-IN" sz="2000" b="1" dirty="0">
                          <a:solidFill>
                            <a:schemeClr val="accent2"/>
                          </a:solidFill>
                        </a:rPr>
                        <a:t>Annual Depreciation Expense</a:t>
                      </a:r>
                    </a:p>
                  </a:txBody>
                  <a:tcPr anchor="ctr"/>
                </a:tc>
                <a:extLst>
                  <a:ext uri="{0D108BD9-81ED-4DB2-BD59-A6C34878D82A}">
                    <a16:rowId xmlns:a16="http://schemas.microsoft.com/office/drawing/2014/main" val="136574130"/>
                  </a:ext>
                </a:extLst>
              </a:tr>
              <a:tr h="497567">
                <a:tc>
                  <a:txBody>
                    <a:bodyPr/>
                    <a:lstStyle/>
                    <a:p>
                      <a:pPr algn="ctr"/>
                      <a:r>
                        <a:rPr lang="en-IN" sz="2000" dirty="0"/>
                        <a:t>€13,000</a:t>
                      </a:r>
                    </a:p>
                  </a:txBody>
                  <a:tcPr anchor="ctr"/>
                </a:tc>
                <a:tc>
                  <a:txBody>
                    <a:bodyPr/>
                    <a:lstStyle/>
                    <a:p>
                      <a:pPr algn="ctr"/>
                      <a:r>
                        <a:rPr lang="en-IN" sz="2000" dirty="0"/>
                        <a:t>×</a:t>
                      </a:r>
                    </a:p>
                  </a:txBody>
                  <a:tcPr anchor="ctr"/>
                </a:tc>
                <a:tc>
                  <a:txBody>
                    <a:bodyPr/>
                    <a:lstStyle/>
                    <a:p>
                      <a:pPr algn="ctr"/>
                      <a:r>
                        <a:rPr lang="en-IN" sz="2000" dirty="0"/>
                        <a:t>40%</a:t>
                      </a:r>
                    </a:p>
                  </a:txBody>
                  <a:tcPr anchor="ctr"/>
                </a:tc>
                <a:tc>
                  <a:txBody>
                    <a:bodyPr/>
                    <a:lstStyle/>
                    <a:p>
                      <a:pPr algn="ctr"/>
                      <a:r>
                        <a:rPr lang="en-IN" sz="2000" dirty="0"/>
                        <a:t>=</a:t>
                      </a:r>
                    </a:p>
                  </a:txBody>
                  <a:tcPr anchor="ctr"/>
                </a:tc>
                <a:tc>
                  <a:txBody>
                    <a:bodyPr/>
                    <a:lstStyle/>
                    <a:p>
                      <a:pPr algn="ctr"/>
                      <a:r>
                        <a:rPr lang="en-IN" sz="2000" dirty="0">
                          <a:solidFill>
                            <a:schemeClr val="accent2"/>
                          </a:solidFill>
                        </a:rPr>
                        <a:t>€5,200</a:t>
                      </a:r>
                    </a:p>
                  </a:txBody>
                  <a:tcPr anchor="ctr"/>
                </a:tc>
                <a:extLst>
                  <a:ext uri="{0D108BD9-81ED-4DB2-BD59-A6C34878D82A}">
                    <a16:rowId xmlns:a16="http://schemas.microsoft.com/office/drawing/2014/main" val="4246783116"/>
                  </a:ext>
                </a:extLst>
              </a:tr>
            </a:tbl>
          </a:graphicData>
        </a:graphic>
      </p:graphicFrame>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474458" y="4351541"/>
            <a:ext cx="8115301" cy="506651"/>
          </a:xfrm>
        </p:spPr>
        <p:txBody>
          <a:bodyPr>
            <a:normAutofit/>
          </a:bodyPr>
          <a:lstStyle/>
          <a:p>
            <a:pPr marL="0" indent="0">
              <a:buNone/>
            </a:pPr>
            <a:r>
              <a:rPr lang="en-US" altLang="en-US" sz="2000" b="1" dirty="0"/>
              <a:t>Illustration 9.12: </a:t>
            </a:r>
            <a:r>
              <a:rPr lang="en-US" altLang="en-US" sz="2000" dirty="0"/>
              <a:t>Formula for declining-balance method </a:t>
            </a:r>
          </a:p>
        </p:txBody>
      </p:sp>
      <p:sp>
        <p:nvSpPr>
          <p:cNvPr id="14" name="Content Placeholder 5">
            <a:extLst>
              <a:ext uri="{FF2B5EF4-FFF2-40B4-BE49-F238E27FC236}">
                <a16:creationId xmlns:a16="http://schemas.microsoft.com/office/drawing/2014/main" id="{0B99ECB6-9920-B37B-7113-4918309ED7F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08839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a:bodyPr>
          <a:lstStyle/>
          <a:p>
            <a:pPr marL="0" indent="0">
              <a:buNone/>
            </a:pPr>
            <a:r>
              <a:rPr lang="en-US" b="1" dirty="0">
                <a:solidFill>
                  <a:schemeClr val="accent2"/>
                </a:solidFill>
              </a:rPr>
              <a:t>Learning Objectives</a:t>
            </a:r>
          </a:p>
          <a:p>
            <a:pPr marL="717550" indent="-717550">
              <a:buNone/>
            </a:pPr>
            <a:r>
              <a:rPr lang="en-US" b="1" dirty="0">
                <a:solidFill>
                  <a:schemeClr val="accent2"/>
                </a:solidFill>
              </a:rPr>
              <a:t>LO 1</a:t>
            </a:r>
            <a:r>
              <a:rPr lang="en-US" dirty="0"/>
              <a:t> Explain the accounting for plant asset expenditures.</a:t>
            </a:r>
          </a:p>
          <a:p>
            <a:pPr marL="717550" indent="-717550">
              <a:buNone/>
            </a:pPr>
            <a:r>
              <a:rPr lang="en-US" b="1" dirty="0">
                <a:solidFill>
                  <a:schemeClr val="accent2"/>
                </a:solidFill>
              </a:rPr>
              <a:t>LO 2</a:t>
            </a:r>
            <a:r>
              <a:rPr lang="en-US" b="0" baseline="0" dirty="0">
                <a:solidFill>
                  <a:schemeClr val="tx1"/>
                </a:solidFill>
              </a:rPr>
              <a:t> </a:t>
            </a:r>
            <a:r>
              <a:rPr lang="en-US" dirty="0"/>
              <a:t>Apply depreciation methods to plant assets.</a:t>
            </a:r>
          </a:p>
          <a:p>
            <a:pPr marL="717550" indent="-717550">
              <a:buNone/>
            </a:pPr>
            <a:r>
              <a:rPr lang="en-US" b="1" dirty="0">
                <a:solidFill>
                  <a:schemeClr val="accent2"/>
                </a:solidFill>
              </a:rPr>
              <a:t>LO 3</a:t>
            </a:r>
            <a:r>
              <a:rPr lang="en-US" b="0" baseline="0" dirty="0">
                <a:solidFill>
                  <a:schemeClr val="tx1"/>
                </a:solidFill>
              </a:rPr>
              <a:t> </a:t>
            </a:r>
            <a:r>
              <a:rPr lang="en-US" dirty="0"/>
              <a:t>Explain how to account for the disposal of plant assets.</a:t>
            </a:r>
          </a:p>
          <a:p>
            <a:pPr marL="717550" indent="-717550">
              <a:buNone/>
            </a:pPr>
            <a:r>
              <a:rPr lang="en-US" b="1" dirty="0">
                <a:solidFill>
                  <a:schemeClr val="accent2"/>
                </a:solidFill>
              </a:rPr>
              <a:t>LO 4</a:t>
            </a:r>
            <a:r>
              <a:rPr lang="en-US" b="0" baseline="0" dirty="0">
                <a:solidFill>
                  <a:schemeClr val="tx1"/>
                </a:solidFill>
              </a:rPr>
              <a:t> </a:t>
            </a:r>
            <a:r>
              <a:rPr lang="en-US" dirty="0"/>
              <a:t>Describe how to account for natural resources and 	intangible assets.</a:t>
            </a:r>
          </a:p>
          <a:p>
            <a:pPr marL="717550" indent="-717550">
              <a:buNone/>
            </a:pPr>
            <a:r>
              <a:rPr lang="en-US" b="1" dirty="0">
                <a:solidFill>
                  <a:schemeClr val="accent2"/>
                </a:solidFill>
              </a:rPr>
              <a:t>LO 5</a:t>
            </a:r>
            <a:r>
              <a:rPr lang="en-US" dirty="0"/>
              <a:t>Discuss how plant assets, natural resources, and intangible assets are reported and analyzed.</a:t>
            </a:r>
          </a:p>
        </p:txBody>
      </p:sp>
    </p:spTree>
    <p:extLst>
      <p:ext uri="{BB962C8B-B14F-4D97-AF65-F5344CB8AC3E}">
        <p14:creationId xmlns:p14="http://schemas.microsoft.com/office/powerpoint/2010/main" val="3113446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Declining-Balance Method Schedule</a:t>
            </a:r>
            <a:endParaRPr lang="en-IN" dirty="0"/>
          </a:p>
        </p:txBody>
      </p:sp>
      <p:pic>
        <p:nvPicPr>
          <p:cNvPr id="5" name="Picture Placeholder 4" descr="An illustration presents a table depicting the double-declining-balance depreciation schedule for Barb’s Florists. There are 4 columns and the column headers are: Year, Computation, Annual Depreciation Expense, and End of Year. The second and third columns are set in equation form as: Book Value Beginning of Year times Depreciation Rate equals Annual Depreciation Expense. The last column is further divided into: Accumulated Depreciation, and Book Value. The data are as follows: Year, 2025; Book Value Beginning of Year, Euro 13,000; Depreciation Rate, 40%; Annual Depreciation Expense, Euro 5,200; Accumulated Depreciation, Euro 5,200; Book Value, Euro 7,800; Year, 2026; Book Value Beginning of Year, 7,800; Depreciation Rate, 40; Annual Depreciation Expense, 3,120; Accumulated Depreciation, 8,320; Book Value, 4,680; Year, 2027; Book Value Beginning of Year, 4,680; Depreciation Rate, 40; Annual Depreciation Expense, 1,872; Accumulated Depreciation, 10,192; Book Value, 2,808; Year, 2028; Book Value Beginning of Year, 2,808; Depreciation Rate, 40; Annual Depreciation Expense, 1,123; Accumulated Depreciation, 11,315; Book Value, 1,685; Year, 2029; Book Value Beginning of Year, 1,685; Depreciation Rate, 40; Annual Depreciation Expense, 685 asterisk; Accumulated Depreciation, 12,000; Book Value, 1,000 (highlighted). All values under the column annual depreciation expense are highlighted. Asterisk stands for, Computation of Euro 674 (Euro 1,685 times 40%) is adjusted to Euro 685 in order for book value to equal residual value.">
            <a:extLst>
              <a:ext uri="{FF2B5EF4-FFF2-40B4-BE49-F238E27FC236}">
                <a16:creationId xmlns:a16="http://schemas.microsoft.com/office/drawing/2014/main" id="{CEE5F77F-C742-A9F2-2347-7EB4C0677A4A}"/>
              </a:ext>
            </a:extLst>
          </p:cNvPr>
          <p:cNvPicPr>
            <a:picLocks noGrp="1" noChangeAspect="1"/>
          </p:cNvPicPr>
          <p:nvPr>
            <p:ph type="pic" sz="quarter" idx="17"/>
          </p:nvPr>
        </p:nvPicPr>
        <p:blipFill rotWithShape="1">
          <a:blip r:embed="rId3"/>
          <a:stretch/>
        </p:blipFill>
        <p:spPr>
          <a:xfrm>
            <a:off x="352425" y="1700102"/>
            <a:ext cx="8382000" cy="3238500"/>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485774" y="5034700"/>
            <a:ext cx="8115301" cy="554038"/>
          </a:xfrm>
        </p:spPr>
        <p:txBody>
          <a:bodyPr>
            <a:normAutofit/>
          </a:bodyPr>
          <a:lstStyle/>
          <a:p>
            <a:pPr marL="0" indent="0">
              <a:buNone/>
            </a:pPr>
            <a:r>
              <a:rPr lang="en-US" altLang="en-US" sz="2000" b="1" dirty="0"/>
              <a:t>Illustration 9.13: </a:t>
            </a:r>
            <a:r>
              <a:rPr lang="en-US" altLang="en-US" sz="2000" dirty="0"/>
              <a:t>Double-declining-balance depreciation schedule </a:t>
            </a:r>
          </a:p>
        </p:txBody>
      </p:sp>
      <p:sp>
        <p:nvSpPr>
          <p:cNvPr id="14" name="Content Placeholder 5">
            <a:extLst>
              <a:ext uri="{FF2B5EF4-FFF2-40B4-BE49-F238E27FC236}">
                <a16:creationId xmlns:a16="http://schemas.microsoft.com/office/drawing/2014/main" id="{5A8E738A-D605-37DA-0802-2A0279A32AA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pic>
        <p:nvPicPr>
          <p:cNvPr id="2" name="Picture Placeholder 13" descr="An illustration presents a table for straight-line depreciation schedule for Barb’s Florists. There are 4 columns and the column headers are: Year, Computation, Annual Depreciation Expense, and End of Year. The second and third columns are set in equation form as: Depreciable Cost times Depreciation Rate equals Annual Depreciation Expense. The last column is further divided into: Accumulated Depreciation, and Book Value. The data are as follows: Year, 2025; Depreciable Cost, Euro 12,000; Depreciation Rate, 20%; Annual Depreciation Expense, Euro 2,400; Accumulated Depreciation, Euro 2,400; Book Value, Euro 10,600 asterisk; Year, 2026; Depreciable Cost, 12,000; Depreciation Rate, 20; Annual Depreciation Expense, 2,400; Accumulated Depreciation, 4,800; Book Value, 8,200; Year, 2027; Depreciable Cost, 12,000; Depreciation Rate, 20; Annual Depreciation Expense, 2,400; Accumulated Depreciation, 7,200; Book Value, 5,800;Year, 2038; Depreciable Cost, 12,000; Depreciation Rate, 20; Annual Depreciation Expense, 2,400; Accumulated Depreciation, 9,600; Book Value, 3,400;Year, 2029; Depreciable Cost, 12,000; Depreciation Rate, 20; Annual Depreciation Expense, 2,400; Accumulated Depreciation, 12,000; Book Value, 1,000 (highlighted); All values under the column annual depreciation expense are highlighted. Asterisk stands for, Book value equals Cost minus Accumulated depreciation equals (Euro 13,000 minus Euro 2,400).">
            <a:extLst>
              <a:ext uri="{FF2B5EF4-FFF2-40B4-BE49-F238E27FC236}">
                <a16:creationId xmlns:a16="http://schemas.microsoft.com/office/drawing/2014/main" id="{63A46B33-87C1-A114-8F58-7DB77214A29A}"/>
              </a:ext>
            </a:extLst>
          </p:cNvPr>
          <p:cNvPicPr>
            <a:picLocks noChangeAspect="1"/>
          </p:cNvPicPr>
          <p:nvPr/>
        </p:nvPicPr>
        <p:blipFill rotWithShape="1">
          <a:blip r:embed="rId4"/>
          <a:stretch/>
        </p:blipFill>
        <p:spPr>
          <a:xfrm>
            <a:off x="3542403" y="4661743"/>
            <a:ext cx="6431775" cy="2476014"/>
          </a:xfrm>
          <a:prstGeom prst="rect">
            <a:avLst/>
          </a:prstGeom>
        </p:spPr>
      </p:pic>
    </p:spTree>
    <p:extLst>
      <p:ext uri="{BB962C8B-B14F-4D97-AF65-F5344CB8AC3E}">
        <p14:creationId xmlns:p14="http://schemas.microsoft.com/office/powerpoint/2010/main" val="4154298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AC2D-7C2E-1867-9D29-321B64307204}"/>
              </a:ext>
            </a:extLst>
          </p:cNvPr>
          <p:cNvSpPr>
            <a:spLocks noGrp="1"/>
          </p:cNvSpPr>
          <p:nvPr>
            <p:ph type="title"/>
          </p:nvPr>
        </p:nvSpPr>
        <p:spPr/>
        <p:txBody>
          <a:bodyPr/>
          <a:lstStyle/>
          <a:p>
            <a:r>
              <a:rPr lang="en-IN" dirty="0"/>
              <a:t>Declining-Balance Method - Purchase</a:t>
            </a:r>
          </a:p>
        </p:txBody>
      </p:sp>
      <p:sp>
        <p:nvSpPr>
          <p:cNvPr id="3" name="Content Placeholder 2">
            <a:extLst>
              <a:ext uri="{FF2B5EF4-FFF2-40B4-BE49-F238E27FC236}">
                <a16:creationId xmlns:a16="http://schemas.microsoft.com/office/drawing/2014/main" id="{F1D0448F-983B-1FB2-E99E-581212A404F9}"/>
              </a:ext>
            </a:extLst>
          </p:cNvPr>
          <p:cNvSpPr>
            <a:spLocks noGrp="1"/>
          </p:cNvSpPr>
          <p:nvPr>
            <p:ph sz="quarter" idx="12"/>
          </p:nvPr>
        </p:nvSpPr>
        <p:spPr>
          <a:xfrm>
            <a:off x="514353" y="1296718"/>
            <a:ext cx="8115301" cy="650541"/>
          </a:xfrm>
        </p:spPr>
        <p:txBody>
          <a:bodyPr>
            <a:normAutofit fontScale="92500" lnSpcReduction="20000"/>
          </a:bodyPr>
          <a:lstStyle/>
          <a:p>
            <a:pPr marL="0" indent="0">
              <a:buNone/>
            </a:pPr>
            <a:r>
              <a:rPr lang="en-US" altLang="en-US" sz="2400" b="1" dirty="0">
                <a:latin typeface="+mn-lt"/>
              </a:rPr>
              <a:t>Assume the delivery truck was </a:t>
            </a:r>
            <a:r>
              <a:rPr lang="en-US" altLang="en-US" sz="2400" b="1" dirty="0">
                <a:solidFill>
                  <a:schemeClr val="accent2"/>
                </a:solidFill>
                <a:latin typeface="+mn-lt"/>
              </a:rPr>
              <a:t>purchased on April 1, 2025 -&gt; depreciation only 9 month out of 12 month of 2025.</a:t>
            </a:r>
          </a:p>
        </p:txBody>
      </p:sp>
      <p:graphicFrame>
        <p:nvGraphicFramePr>
          <p:cNvPr id="13" name="Content Placeholder 12" descr="Table is accessible to screenreaders">
            <a:extLst>
              <a:ext uri="{FF2B5EF4-FFF2-40B4-BE49-F238E27FC236}">
                <a16:creationId xmlns:a16="http://schemas.microsoft.com/office/drawing/2014/main" id="{4A2F9660-38CC-1D03-F302-8FB67BB755FE}"/>
              </a:ext>
            </a:extLst>
          </p:cNvPr>
          <p:cNvGraphicFramePr>
            <a:graphicFrameLocks noGrp="1"/>
          </p:cNvGraphicFramePr>
          <p:nvPr>
            <p:ph sz="quarter" idx="18"/>
            <p:extLst>
              <p:ext uri="{D42A27DB-BD31-4B8C-83A1-F6EECF244321}">
                <p14:modId xmlns:p14="http://schemas.microsoft.com/office/powerpoint/2010/main" val="2486208004"/>
              </p:ext>
            </p:extLst>
          </p:nvPr>
        </p:nvGraphicFramePr>
        <p:xfrm>
          <a:off x="434821" y="1918159"/>
          <a:ext cx="8037510" cy="396240"/>
        </p:xfrm>
        <a:graphic>
          <a:graphicData uri="http://schemas.openxmlformats.org/drawingml/2006/table">
            <a:tbl>
              <a:tblPr firstRow="1" bandRow="1">
                <a:tableStyleId>{5C22544A-7EE6-4342-B048-85BDC9FD1C3A}</a:tableStyleId>
              </a:tblPr>
              <a:tblGrid>
                <a:gridCol w="797432">
                  <a:extLst>
                    <a:ext uri="{9D8B030D-6E8A-4147-A177-3AD203B41FA5}">
                      <a16:colId xmlns:a16="http://schemas.microsoft.com/office/drawing/2014/main" val="20000"/>
                    </a:ext>
                  </a:extLst>
                </a:gridCol>
                <a:gridCol w="2751214">
                  <a:extLst>
                    <a:ext uri="{9D8B030D-6E8A-4147-A177-3AD203B41FA5}">
                      <a16:colId xmlns:a16="http://schemas.microsoft.com/office/drawing/2014/main" val="20001"/>
                    </a:ext>
                  </a:extLst>
                </a:gridCol>
                <a:gridCol w="371123">
                  <a:extLst>
                    <a:ext uri="{9D8B030D-6E8A-4147-A177-3AD203B41FA5}">
                      <a16:colId xmlns:a16="http://schemas.microsoft.com/office/drawing/2014/main" val="20002"/>
                    </a:ext>
                  </a:extLst>
                </a:gridCol>
                <a:gridCol w="1698273">
                  <a:extLst>
                    <a:ext uri="{9D8B030D-6E8A-4147-A177-3AD203B41FA5}">
                      <a16:colId xmlns:a16="http://schemas.microsoft.com/office/drawing/2014/main" val="20003"/>
                    </a:ext>
                  </a:extLst>
                </a:gridCol>
                <a:gridCol w="2419468">
                  <a:extLst>
                    <a:ext uri="{9D8B030D-6E8A-4147-A177-3AD203B41FA5}">
                      <a16:colId xmlns:a16="http://schemas.microsoft.com/office/drawing/2014/main" val="20004"/>
                    </a:ext>
                  </a:extLst>
                </a:gridCol>
              </a:tblGrid>
              <a:tr h="370840">
                <a:tc>
                  <a:txBody>
                    <a:bodyPr/>
                    <a:lstStyle/>
                    <a:p>
                      <a:pPr algn="ctr"/>
                      <a:endParaRPr lang="en-US" sz="1800" dirty="0">
                        <a:solidFill>
                          <a:schemeClr val="tx1"/>
                        </a:solidFill>
                      </a:endParaRPr>
                    </a:p>
                  </a:txBody>
                  <a:tcPr anchor="b">
                    <a:noFill/>
                  </a:tcPr>
                </a:tc>
                <a:tc>
                  <a:txBody>
                    <a:bodyPr/>
                    <a:lstStyle/>
                    <a:p>
                      <a:pPr algn="ctr"/>
                      <a:r>
                        <a:rPr lang="en-US" sz="2000" dirty="0">
                          <a:solidFill>
                            <a:schemeClr val="tx1"/>
                          </a:solidFill>
                        </a:rPr>
                        <a:t>Computations</a:t>
                      </a:r>
                      <a:endParaRPr lang="en-US" sz="2400" dirty="0">
                        <a:solidFill>
                          <a:schemeClr val="tx1"/>
                        </a:solidFill>
                      </a:endParaRPr>
                    </a:p>
                  </a:txBody>
                  <a:tcPr anchor="b">
                    <a:lnB w="19050" cap="flat" cmpd="sng" algn="ctr">
                      <a:solidFill>
                        <a:schemeClr val="tx1"/>
                      </a:solidFill>
                      <a:prstDash val="solid"/>
                      <a:round/>
                      <a:headEnd type="none" w="med" len="med"/>
                      <a:tailEnd type="none" w="med" len="med"/>
                    </a:lnB>
                    <a:noFill/>
                  </a:tcPr>
                </a:tc>
                <a:tc>
                  <a:txBody>
                    <a:bodyPr/>
                    <a:lstStyle/>
                    <a:p>
                      <a:pPr algn="ctr"/>
                      <a:endParaRPr lang="en-US" sz="2000" dirty="0">
                        <a:solidFill>
                          <a:schemeClr val="tx1"/>
                        </a:solidFill>
                      </a:endParaRPr>
                    </a:p>
                  </a:txBody>
                  <a:tcPr anchor="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1" kern="1200" dirty="0">
                        <a:solidFill>
                          <a:schemeClr val="tx1"/>
                        </a:solidFill>
                        <a:latin typeface="+mn-lt"/>
                        <a:ea typeface="+mn-ea"/>
                        <a:cs typeface="+mn-cs"/>
                      </a:endParaRPr>
                    </a:p>
                  </a:txBody>
                  <a:tcPr anchor="b">
                    <a:noFill/>
                  </a:tcPr>
                </a:tc>
                <a:tc>
                  <a:txBody>
                    <a:bodyPr/>
                    <a:lstStyle/>
                    <a:p>
                      <a:pPr algn="ctr"/>
                      <a:r>
                        <a:rPr lang="en-US" sz="2000" dirty="0">
                          <a:solidFill>
                            <a:schemeClr val="tx1"/>
                          </a:solidFill>
                        </a:rPr>
                        <a:t>End of Year</a:t>
                      </a:r>
                    </a:p>
                  </a:txBody>
                  <a:tcPr anchor="b">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6" name="Table Placeholder 5" descr="Table is accessible to screenreaders">
            <a:extLst>
              <a:ext uri="{FF2B5EF4-FFF2-40B4-BE49-F238E27FC236}">
                <a16:creationId xmlns:a16="http://schemas.microsoft.com/office/drawing/2014/main" id="{847A55E1-BF3E-6DBE-C559-C065902ED23E}"/>
              </a:ext>
            </a:extLst>
          </p:cNvPr>
          <p:cNvGraphicFramePr>
            <a:graphicFrameLocks noGrp="1"/>
          </p:cNvGraphicFramePr>
          <p:nvPr>
            <p:ph type="tbl" sz="quarter" idx="19"/>
            <p:extLst>
              <p:ext uri="{D42A27DB-BD31-4B8C-83A1-F6EECF244321}">
                <p14:modId xmlns:p14="http://schemas.microsoft.com/office/powerpoint/2010/main" val="780289706"/>
              </p:ext>
            </p:extLst>
          </p:nvPr>
        </p:nvGraphicFramePr>
        <p:xfrm>
          <a:off x="288532" y="2327463"/>
          <a:ext cx="8770938" cy="2926080"/>
        </p:xfrm>
        <a:graphic>
          <a:graphicData uri="http://schemas.openxmlformats.org/drawingml/2006/table">
            <a:tbl>
              <a:tblPr firstRow="1" bandRow="1">
                <a:tableStyleId>{5C22544A-7EE6-4342-B048-85BDC9FD1C3A}</a:tableStyleId>
              </a:tblPr>
              <a:tblGrid>
                <a:gridCol w="695960">
                  <a:extLst>
                    <a:ext uri="{9D8B030D-6E8A-4147-A177-3AD203B41FA5}">
                      <a16:colId xmlns:a16="http://schemas.microsoft.com/office/drawing/2014/main" val="20000"/>
                    </a:ext>
                  </a:extLst>
                </a:gridCol>
                <a:gridCol w="1468120">
                  <a:extLst>
                    <a:ext uri="{9D8B030D-6E8A-4147-A177-3AD203B41FA5}">
                      <a16:colId xmlns:a16="http://schemas.microsoft.com/office/drawing/2014/main" val="20001"/>
                    </a:ext>
                  </a:extLst>
                </a:gridCol>
                <a:gridCol w="392938">
                  <a:extLst>
                    <a:ext uri="{9D8B030D-6E8A-4147-A177-3AD203B41FA5}">
                      <a16:colId xmlns:a16="http://schemas.microsoft.com/office/drawing/2014/main" val="20002"/>
                    </a:ext>
                  </a:extLst>
                </a:gridCol>
                <a:gridCol w="718757">
                  <a:extLst>
                    <a:ext uri="{9D8B030D-6E8A-4147-A177-3AD203B41FA5}">
                      <a16:colId xmlns:a16="http://schemas.microsoft.com/office/drawing/2014/main" val="20003"/>
                    </a:ext>
                  </a:extLst>
                </a:gridCol>
                <a:gridCol w="386080">
                  <a:extLst>
                    <a:ext uri="{9D8B030D-6E8A-4147-A177-3AD203B41FA5}">
                      <a16:colId xmlns:a16="http://schemas.microsoft.com/office/drawing/2014/main" val="20004"/>
                    </a:ext>
                  </a:extLst>
                </a:gridCol>
                <a:gridCol w="1113155">
                  <a:extLst>
                    <a:ext uri="{9D8B030D-6E8A-4147-A177-3AD203B41FA5}">
                      <a16:colId xmlns:a16="http://schemas.microsoft.com/office/drawing/2014/main" val="20005"/>
                    </a:ext>
                  </a:extLst>
                </a:gridCol>
                <a:gridCol w="392938">
                  <a:extLst>
                    <a:ext uri="{9D8B030D-6E8A-4147-A177-3AD203B41FA5}">
                      <a16:colId xmlns:a16="http://schemas.microsoft.com/office/drawing/2014/main" val="20006"/>
                    </a:ext>
                  </a:extLst>
                </a:gridCol>
                <a:gridCol w="757873">
                  <a:extLst>
                    <a:ext uri="{9D8B030D-6E8A-4147-A177-3AD203B41FA5}">
                      <a16:colId xmlns:a16="http://schemas.microsoft.com/office/drawing/2014/main" val="20007"/>
                    </a:ext>
                  </a:extLst>
                </a:gridCol>
                <a:gridCol w="221488">
                  <a:extLst>
                    <a:ext uri="{9D8B030D-6E8A-4147-A177-3AD203B41FA5}">
                      <a16:colId xmlns:a16="http://schemas.microsoft.com/office/drawing/2014/main" val="20008"/>
                    </a:ext>
                  </a:extLst>
                </a:gridCol>
                <a:gridCol w="1586166">
                  <a:extLst>
                    <a:ext uri="{9D8B030D-6E8A-4147-A177-3AD203B41FA5}">
                      <a16:colId xmlns:a16="http://schemas.microsoft.com/office/drawing/2014/main" val="20009"/>
                    </a:ext>
                  </a:extLst>
                </a:gridCol>
                <a:gridCol w="1037463">
                  <a:extLst>
                    <a:ext uri="{9D8B030D-6E8A-4147-A177-3AD203B41FA5}">
                      <a16:colId xmlns:a16="http://schemas.microsoft.com/office/drawing/2014/main" val="20010"/>
                    </a:ext>
                  </a:extLst>
                </a:gridCol>
              </a:tblGrid>
              <a:tr h="370840">
                <a:tc>
                  <a:txBody>
                    <a:bodyPr/>
                    <a:lstStyle/>
                    <a:p>
                      <a:pPr algn="ctr"/>
                      <a:r>
                        <a:rPr lang="en-US" sz="2000" dirty="0">
                          <a:solidFill>
                            <a:schemeClr val="tx1"/>
                          </a:solidFill>
                        </a:rPr>
                        <a:t>Year</a:t>
                      </a:r>
                    </a:p>
                  </a:txBody>
                  <a:tcPr anchor="b">
                    <a:lnB w="1905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Beginning</a:t>
                      </a:r>
                      <a:endParaRPr lang="en-US" sz="2000" baseline="0" dirty="0">
                        <a:solidFill>
                          <a:schemeClr val="tx1"/>
                        </a:solidFill>
                      </a:endParaRPr>
                    </a:p>
                    <a:p>
                      <a:pPr algn="ctr"/>
                      <a:r>
                        <a:rPr lang="en-US" sz="2000" baseline="0" dirty="0">
                          <a:solidFill>
                            <a:schemeClr val="tx1"/>
                          </a:solidFill>
                        </a:rPr>
                        <a:t>Book Value</a:t>
                      </a:r>
                      <a:endParaRPr lang="en-US" sz="2000" dirty="0">
                        <a:solidFill>
                          <a:schemeClr val="tx1"/>
                        </a:solidFill>
                      </a:endParaRPr>
                    </a:p>
                  </a:txBody>
                  <a:tcPr marL="45720" marR="45720" anchor="b">
                    <a:lnB w="1905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x</a:t>
                      </a:r>
                    </a:p>
                  </a:txBody>
                  <a:tcPr marL="9144" marR="9144" anchor="b">
                    <a:lnB w="1905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Rate</a:t>
                      </a:r>
                    </a:p>
                  </a:txBody>
                  <a:tcPr anchor="b">
                    <a:lnB w="1905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a:t>
                      </a:r>
                    </a:p>
                  </a:txBody>
                  <a:tcPr anchor="b">
                    <a:lnB w="1905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Annual </a:t>
                      </a:r>
                    </a:p>
                    <a:p>
                      <a:pPr algn="ctr"/>
                      <a:r>
                        <a:rPr lang="en-US" sz="2000" dirty="0">
                          <a:solidFill>
                            <a:schemeClr val="tx1"/>
                          </a:solidFill>
                        </a:rPr>
                        <a:t>Expense</a:t>
                      </a:r>
                    </a:p>
                  </a:txBody>
                  <a:tcPr anchor="b">
                    <a:lnB w="1905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x</a:t>
                      </a:r>
                    </a:p>
                  </a:txBody>
                  <a:tcPr marL="9144" marR="9144" anchor="b">
                    <a:lnB w="1905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Partial</a:t>
                      </a:r>
                    </a:p>
                    <a:p>
                      <a:pPr algn="ctr"/>
                      <a:r>
                        <a:rPr lang="en-US" sz="2000" dirty="0">
                          <a:solidFill>
                            <a:schemeClr val="tx1"/>
                          </a:solidFill>
                        </a:rPr>
                        <a:t>Year</a:t>
                      </a:r>
                    </a:p>
                  </a:txBody>
                  <a:tcPr marL="9144" marR="9144" anchor="b">
                    <a:lnB w="1905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a:t>
                      </a:r>
                    </a:p>
                  </a:txBody>
                  <a:tcPr marL="9144" marR="9144" anchor="b">
                    <a:lnB w="1905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Depreciation Expense</a:t>
                      </a:r>
                    </a:p>
                  </a:txBody>
                  <a:tcPr marL="45720" marR="45720" anchor="b">
                    <a:lnB w="1905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Accum.</a:t>
                      </a:r>
                    </a:p>
                    <a:p>
                      <a:pPr algn="ctr"/>
                      <a:r>
                        <a:rPr lang="en-US" sz="2000" dirty="0">
                          <a:solidFill>
                            <a:schemeClr val="tx1"/>
                          </a:solidFill>
                        </a:rPr>
                        <a:t>Deprec.</a:t>
                      </a:r>
                    </a:p>
                  </a:txBody>
                  <a:tcPr anchor="b">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US" sz="2000" dirty="0">
                          <a:solidFill>
                            <a:schemeClr val="tx1"/>
                          </a:solidFill>
                        </a:rPr>
                        <a:t>2025</a:t>
                      </a:r>
                    </a:p>
                  </a:txBody>
                  <a:tcPr marL="9144" marR="9144" marB="9144">
                    <a:lnT w="19050" cap="flat" cmpd="sng" algn="ctr">
                      <a:solidFill>
                        <a:schemeClr val="tx1"/>
                      </a:solidFill>
                      <a:prstDash val="solid"/>
                      <a:round/>
                      <a:headEnd type="none" w="med" len="med"/>
                      <a:tailEnd type="none" w="med" len="med"/>
                    </a:lnT>
                    <a:noFill/>
                  </a:tcPr>
                </a:tc>
                <a:tc>
                  <a:txBody>
                    <a:bodyPr/>
                    <a:lstStyle/>
                    <a:p>
                      <a:pPr algn="r"/>
                      <a:r>
                        <a:rPr lang="en-US" sz="2000" dirty="0">
                          <a:solidFill>
                            <a:schemeClr val="tx1"/>
                          </a:solidFill>
                        </a:rPr>
                        <a:t>€13,000</a:t>
                      </a:r>
                    </a:p>
                  </a:txBody>
                  <a:tcPr marL="9144" marR="365760" marB="9144">
                    <a:lnT w="19050" cap="flat" cmpd="sng" algn="ctr">
                      <a:solidFill>
                        <a:schemeClr val="tx1"/>
                      </a:solidFill>
                      <a:prstDash val="solid"/>
                      <a:round/>
                      <a:headEnd type="none" w="med" len="med"/>
                      <a:tailEnd type="none" w="med" len="med"/>
                    </a:lnT>
                    <a:noFill/>
                  </a:tcPr>
                </a:tc>
                <a:tc>
                  <a:txBody>
                    <a:bodyPr/>
                    <a:lstStyle/>
                    <a:p>
                      <a:pPr algn="ctr"/>
                      <a:r>
                        <a:rPr lang="en-US" sz="2000" dirty="0">
                          <a:solidFill>
                            <a:schemeClr val="tx1"/>
                          </a:solidFill>
                        </a:rPr>
                        <a:t>x</a:t>
                      </a:r>
                    </a:p>
                  </a:txBody>
                  <a:tcPr marL="9144" marR="9144" marB="9144">
                    <a:lnT w="19050" cap="flat" cmpd="sng" algn="ctr">
                      <a:solidFill>
                        <a:schemeClr val="tx1"/>
                      </a:solidFill>
                      <a:prstDash val="solid"/>
                      <a:round/>
                      <a:headEnd type="none" w="med" len="med"/>
                      <a:tailEnd type="none" w="med" len="med"/>
                    </a:lnT>
                    <a:noFill/>
                  </a:tcPr>
                </a:tc>
                <a:tc>
                  <a:txBody>
                    <a:bodyPr/>
                    <a:lstStyle/>
                    <a:p>
                      <a:pPr algn="r"/>
                      <a:r>
                        <a:rPr lang="en-US" sz="2000" dirty="0">
                          <a:solidFill>
                            <a:schemeClr val="tx1"/>
                          </a:solidFill>
                        </a:rPr>
                        <a:t>40%</a:t>
                      </a:r>
                    </a:p>
                  </a:txBody>
                  <a:tcPr marL="9144" marB="9144">
                    <a:lnT w="19050" cap="flat" cmpd="sng" algn="ctr">
                      <a:solidFill>
                        <a:schemeClr val="tx1"/>
                      </a:solidFill>
                      <a:prstDash val="solid"/>
                      <a:round/>
                      <a:headEnd type="none" w="med" len="med"/>
                      <a:tailEnd type="none" w="med" len="med"/>
                    </a:lnT>
                    <a:noFill/>
                  </a:tcPr>
                </a:tc>
                <a:tc>
                  <a:txBody>
                    <a:bodyPr/>
                    <a:lstStyle/>
                    <a:p>
                      <a:pPr algn="ctr"/>
                      <a:r>
                        <a:rPr lang="en-US" sz="2000" dirty="0">
                          <a:solidFill>
                            <a:schemeClr val="tx1"/>
                          </a:solidFill>
                        </a:rPr>
                        <a:t>=</a:t>
                      </a:r>
                    </a:p>
                  </a:txBody>
                  <a:tcPr marL="9144" marR="9144" marB="9144">
                    <a:lnT w="19050" cap="flat" cmpd="sng" algn="ctr">
                      <a:solidFill>
                        <a:schemeClr val="tx1"/>
                      </a:solidFill>
                      <a:prstDash val="solid"/>
                      <a:round/>
                      <a:headEnd type="none" w="med" len="med"/>
                      <a:tailEnd type="none" w="med" len="med"/>
                    </a:lnT>
                    <a:noFill/>
                  </a:tcPr>
                </a:tc>
                <a:tc>
                  <a:txBody>
                    <a:bodyPr/>
                    <a:lstStyle/>
                    <a:p>
                      <a:pPr algn="r"/>
                      <a:r>
                        <a:rPr lang="en-US" sz="2000" b="0" dirty="0">
                          <a:solidFill>
                            <a:schemeClr val="tx1"/>
                          </a:solidFill>
                        </a:rPr>
                        <a:t>€  5,200</a:t>
                      </a:r>
                    </a:p>
                  </a:txBody>
                  <a:tcPr marL="9144" marR="182880" marB="9144">
                    <a:lnT w="19050" cap="flat" cmpd="sng" algn="ctr">
                      <a:solidFill>
                        <a:schemeClr val="tx1"/>
                      </a:solidFill>
                      <a:prstDash val="solid"/>
                      <a:round/>
                      <a:headEnd type="none" w="med" len="med"/>
                      <a:tailEnd type="none" w="med" len="med"/>
                    </a:lnT>
                    <a:noFill/>
                  </a:tcPr>
                </a:tc>
                <a:tc>
                  <a:txBody>
                    <a:bodyPr/>
                    <a:lstStyle/>
                    <a:p>
                      <a:pPr algn="ctr"/>
                      <a:r>
                        <a:rPr lang="en-US" sz="2000" dirty="0">
                          <a:solidFill>
                            <a:schemeClr val="tx1"/>
                          </a:solidFill>
                        </a:rPr>
                        <a:t>x</a:t>
                      </a:r>
                    </a:p>
                  </a:txBody>
                  <a:tcPr marL="9144" marR="9144" marB="9144">
                    <a:lnT w="19050" cap="flat" cmpd="sng" algn="ctr">
                      <a:solidFill>
                        <a:schemeClr val="tx1"/>
                      </a:solidFill>
                      <a:prstDash val="solid"/>
                      <a:round/>
                      <a:headEnd type="none" w="med" len="med"/>
                      <a:tailEnd type="none" w="med" len="med"/>
                    </a:lnT>
                    <a:noFill/>
                  </a:tcPr>
                </a:tc>
                <a:tc>
                  <a:txBody>
                    <a:bodyPr/>
                    <a:lstStyle/>
                    <a:p>
                      <a:pPr algn="ctr"/>
                      <a:r>
                        <a:rPr lang="en-US" sz="2000" b="1" dirty="0">
                          <a:solidFill>
                            <a:schemeClr val="tx1"/>
                          </a:solidFill>
                          <a:highlight>
                            <a:srgbClr val="FFFF00"/>
                          </a:highlight>
                        </a:rPr>
                        <a:t>9/12</a:t>
                      </a:r>
                    </a:p>
                  </a:txBody>
                  <a:tcPr marL="9144" marR="9144" marB="9144">
                    <a:lnT w="19050" cap="flat" cmpd="sng" algn="ctr">
                      <a:solidFill>
                        <a:schemeClr val="tx1"/>
                      </a:solidFill>
                      <a:prstDash val="solid"/>
                      <a:round/>
                      <a:headEnd type="none" w="med" len="med"/>
                      <a:tailEnd type="none" w="med" len="med"/>
                    </a:lnT>
                    <a:noFill/>
                  </a:tcPr>
                </a:tc>
                <a:tc>
                  <a:txBody>
                    <a:bodyPr/>
                    <a:lstStyle/>
                    <a:p>
                      <a:pPr algn="ctr"/>
                      <a:r>
                        <a:rPr lang="en-US" sz="2000" b="1" dirty="0">
                          <a:solidFill>
                            <a:schemeClr val="tx1"/>
                          </a:solidFill>
                        </a:rPr>
                        <a:t>=</a:t>
                      </a:r>
                    </a:p>
                  </a:txBody>
                  <a:tcPr marL="9144" marR="9144" marB="9144">
                    <a:lnT w="19050" cap="flat" cmpd="sng" algn="ctr">
                      <a:solidFill>
                        <a:schemeClr val="tx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€ 3,900</a:t>
                      </a:r>
                    </a:p>
                  </a:txBody>
                  <a:tcPr marL="9144" marR="365760" marB="9144">
                    <a:lnT w="19050" cap="flat" cmpd="sng" algn="ctr">
                      <a:solidFill>
                        <a:schemeClr val="tx1"/>
                      </a:solidFill>
                      <a:prstDash val="solid"/>
                      <a:round/>
                      <a:headEnd type="none" w="med" len="med"/>
                      <a:tailEnd type="none" w="med" len="med"/>
                    </a:lnT>
                    <a:noFill/>
                  </a:tcPr>
                </a:tc>
                <a:tc>
                  <a:txBody>
                    <a:bodyPr/>
                    <a:lstStyle/>
                    <a:p>
                      <a:pPr algn="r"/>
                      <a:r>
                        <a:rPr lang="en-US" sz="2000" dirty="0">
                          <a:solidFill>
                            <a:schemeClr val="tx1"/>
                          </a:solidFill>
                        </a:rPr>
                        <a:t>€3,900</a:t>
                      </a:r>
                    </a:p>
                  </a:txBody>
                  <a:tcPr marL="9144" marR="137160" marB="9144">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70840">
                <a:tc>
                  <a:txBody>
                    <a:bodyPr/>
                    <a:lstStyle/>
                    <a:p>
                      <a:pPr algn="ctr"/>
                      <a:r>
                        <a:rPr lang="en-US" sz="2000" dirty="0">
                          <a:solidFill>
                            <a:schemeClr val="tx1"/>
                          </a:solidFill>
                        </a:rPr>
                        <a:t>2026</a:t>
                      </a:r>
                    </a:p>
                  </a:txBody>
                  <a:tcPr marL="9144" marR="9144" marT="9144" marB="9144">
                    <a:noFill/>
                  </a:tcPr>
                </a:tc>
                <a:tc>
                  <a:txBody>
                    <a:bodyPr/>
                    <a:lstStyle/>
                    <a:p>
                      <a:pPr algn="r"/>
                      <a:r>
                        <a:rPr lang="en-US" sz="2000" dirty="0">
                          <a:solidFill>
                            <a:schemeClr val="tx1"/>
                          </a:solidFill>
                        </a:rPr>
                        <a:t>9,100</a:t>
                      </a:r>
                    </a:p>
                  </a:txBody>
                  <a:tcPr marL="9144" marR="365760" marT="9144" marB="9144">
                    <a:noFill/>
                  </a:tcPr>
                </a:tc>
                <a:tc>
                  <a:txBody>
                    <a:bodyPr/>
                    <a:lstStyle/>
                    <a:p>
                      <a:pPr algn="ctr"/>
                      <a:r>
                        <a:rPr lang="en-US" sz="2000" dirty="0">
                          <a:solidFill>
                            <a:schemeClr val="tx1"/>
                          </a:solidFill>
                        </a:rPr>
                        <a:t>x</a:t>
                      </a:r>
                    </a:p>
                  </a:txBody>
                  <a:tcPr marL="9144" marR="9144" marT="9144" marB="9144">
                    <a:noFill/>
                  </a:tcPr>
                </a:tc>
                <a:tc>
                  <a:txBody>
                    <a:bodyPr/>
                    <a:lstStyle/>
                    <a:p>
                      <a:pPr algn="r"/>
                      <a:r>
                        <a:rPr lang="en-US" sz="2000" dirty="0">
                          <a:solidFill>
                            <a:schemeClr val="tx1"/>
                          </a:solidFill>
                        </a:rPr>
                        <a:t>40</a:t>
                      </a:r>
                    </a:p>
                  </a:txBody>
                  <a:tcPr marL="9144" marR="274320" marT="9144" marB="9144">
                    <a:noFill/>
                  </a:tcPr>
                </a:tc>
                <a:tc>
                  <a:txBody>
                    <a:bodyPr/>
                    <a:lstStyle/>
                    <a:p>
                      <a:pPr algn="ctr"/>
                      <a:r>
                        <a:rPr lang="en-US" sz="2000" dirty="0">
                          <a:solidFill>
                            <a:schemeClr val="tx1"/>
                          </a:solidFill>
                        </a:rPr>
                        <a:t>=</a:t>
                      </a:r>
                    </a:p>
                  </a:txBody>
                  <a:tcPr marL="9144" marR="9144" marT="9144" marB="9144">
                    <a:noFill/>
                  </a:tcPr>
                </a:tc>
                <a:tc>
                  <a:txBody>
                    <a:bodyPr/>
                    <a:lstStyle/>
                    <a:p>
                      <a:pPr algn="r"/>
                      <a:r>
                        <a:rPr lang="en-US" sz="2000" b="0" dirty="0">
                          <a:solidFill>
                            <a:schemeClr val="tx1"/>
                          </a:solidFill>
                        </a:rPr>
                        <a:t>3,640</a:t>
                      </a:r>
                    </a:p>
                  </a:txBody>
                  <a:tcPr marL="9144" marR="182880" marT="9144" marB="9144">
                    <a:noFill/>
                  </a:tcPr>
                </a:tc>
                <a:tc>
                  <a:txBody>
                    <a:bodyPr/>
                    <a:lstStyle/>
                    <a:p>
                      <a:pPr algn="ctr"/>
                      <a:r>
                        <a:rPr lang="en-US" sz="2000" dirty="0">
                          <a:solidFill>
                            <a:schemeClr val="tx1"/>
                          </a:solidFill>
                        </a:rPr>
                        <a:t>x</a:t>
                      </a:r>
                    </a:p>
                  </a:txBody>
                  <a:tcPr marL="9144" marR="9144" marT="9144" marB="9144">
                    <a:noFill/>
                  </a:tcPr>
                </a:tc>
                <a:tc>
                  <a:txBody>
                    <a:bodyPr/>
                    <a:lstStyle/>
                    <a:p>
                      <a:pPr algn="ctr"/>
                      <a:endParaRPr lang="en-US" sz="1400" b="0" dirty="0">
                        <a:solidFill>
                          <a:schemeClr val="bg1"/>
                        </a:solidFill>
                      </a:endParaRPr>
                    </a:p>
                  </a:txBody>
                  <a:tcPr marL="9144" marR="9144" marT="9144" marB="9144">
                    <a:noFill/>
                  </a:tcPr>
                </a:tc>
                <a:tc>
                  <a:txBody>
                    <a:bodyPr/>
                    <a:lstStyle/>
                    <a:p>
                      <a:pPr algn="ctr"/>
                      <a:r>
                        <a:rPr lang="en-US" sz="2000" b="1" dirty="0">
                          <a:solidFill>
                            <a:schemeClr val="tx1"/>
                          </a:solidFill>
                        </a:rPr>
                        <a:t>=</a:t>
                      </a:r>
                    </a:p>
                  </a:txBody>
                  <a:tcPr marL="9144" marR="9144" marT="9144" marB="9144">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3,640</a:t>
                      </a:r>
                    </a:p>
                  </a:txBody>
                  <a:tcPr marL="9144" marR="365760" marT="9144" marB="9144">
                    <a:noFill/>
                  </a:tcPr>
                </a:tc>
                <a:tc>
                  <a:txBody>
                    <a:bodyPr/>
                    <a:lstStyle/>
                    <a:p>
                      <a:pPr algn="r"/>
                      <a:r>
                        <a:rPr lang="en-US" sz="2000" dirty="0">
                          <a:solidFill>
                            <a:schemeClr val="tx1"/>
                          </a:solidFill>
                        </a:rPr>
                        <a:t>7,540</a:t>
                      </a:r>
                    </a:p>
                  </a:txBody>
                  <a:tcPr marL="9144" marR="137160" marT="9144" marB="9144">
                    <a:noFill/>
                  </a:tcPr>
                </a:tc>
                <a:extLst>
                  <a:ext uri="{0D108BD9-81ED-4DB2-BD59-A6C34878D82A}">
                    <a16:rowId xmlns:a16="http://schemas.microsoft.com/office/drawing/2014/main" val="10002"/>
                  </a:ext>
                </a:extLst>
              </a:tr>
              <a:tr h="370840">
                <a:tc>
                  <a:txBody>
                    <a:bodyPr/>
                    <a:lstStyle/>
                    <a:p>
                      <a:pPr algn="ctr"/>
                      <a:r>
                        <a:rPr lang="en-US" sz="2000" dirty="0">
                          <a:solidFill>
                            <a:schemeClr val="tx1"/>
                          </a:solidFill>
                        </a:rPr>
                        <a:t>2027</a:t>
                      </a:r>
                    </a:p>
                  </a:txBody>
                  <a:tcPr marL="9144" marR="9144" marT="9144" marB="9144">
                    <a:noFill/>
                  </a:tcPr>
                </a:tc>
                <a:tc>
                  <a:txBody>
                    <a:bodyPr/>
                    <a:lstStyle/>
                    <a:p>
                      <a:pPr algn="r"/>
                      <a:r>
                        <a:rPr lang="en-US" sz="2000" dirty="0">
                          <a:solidFill>
                            <a:schemeClr val="tx1"/>
                          </a:solidFill>
                        </a:rPr>
                        <a:t>5,460</a:t>
                      </a:r>
                    </a:p>
                  </a:txBody>
                  <a:tcPr marL="9144" marR="365760" marT="9144" marB="9144">
                    <a:noFill/>
                  </a:tcPr>
                </a:tc>
                <a:tc>
                  <a:txBody>
                    <a:bodyPr/>
                    <a:lstStyle/>
                    <a:p>
                      <a:pPr algn="ctr"/>
                      <a:r>
                        <a:rPr lang="en-US" sz="2000" dirty="0">
                          <a:solidFill>
                            <a:schemeClr val="tx1"/>
                          </a:solidFill>
                        </a:rPr>
                        <a:t>x</a:t>
                      </a:r>
                    </a:p>
                  </a:txBody>
                  <a:tcPr marL="9144" marR="9144" marT="9144" marB="9144">
                    <a:noFill/>
                  </a:tcPr>
                </a:tc>
                <a:tc>
                  <a:txBody>
                    <a:bodyPr/>
                    <a:lstStyle/>
                    <a:p>
                      <a:pPr algn="r"/>
                      <a:r>
                        <a:rPr lang="en-US" sz="2000" dirty="0">
                          <a:solidFill>
                            <a:schemeClr val="tx1"/>
                          </a:solidFill>
                        </a:rPr>
                        <a:t>40</a:t>
                      </a:r>
                    </a:p>
                  </a:txBody>
                  <a:tcPr marL="9144" marR="274320" marT="9144" marB="9144">
                    <a:noFill/>
                  </a:tcPr>
                </a:tc>
                <a:tc>
                  <a:txBody>
                    <a:bodyPr/>
                    <a:lstStyle/>
                    <a:p>
                      <a:pPr algn="ctr"/>
                      <a:r>
                        <a:rPr lang="en-US" sz="2000" dirty="0">
                          <a:solidFill>
                            <a:schemeClr val="tx1"/>
                          </a:solidFill>
                        </a:rPr>
                        <a:t>=</a:t>
                      </a:r>
                    </a:p>
                  </a:txBody>
                  <a:tcPr marL="9144" marR="9144" marT="9144" marB="9144">
                    <a:noFill/>
                  </a:tcPr>
                </a:tc>
                <a:tc>
                  <a:txBody>
                    <a:bodyPr/>
                    <a:lstStyle/>
                    <a:p>
                      <a:pPr algn="r"/>
                      <a:r>
                        <a:rPr lang="en-US" sz="2000" b="0" dirty="0">
                          <a:solidFill>
                            <a:schemeClr val="tx1"/>
                          </a:solidFill>
                        </a:rPr>
                        <a:t>2,184</a:t>
                      </a:r>
                    </a:p>
                  </a:txBody>
                  <a:tcPr marL="9144" marR="182880" marT="9144" marB="9144">
                    <a:noFill/>
                  </a:tcPr>
                </a:tc>
                <a:tc>
                  <a:txBody>
                    <a:bodyPr/>
                    <a:lstStyle/>
                    <a:p>
                      <a:pPr algn="ctr"/>
                      <a:r>
                        <a:rPr lang="en-US" sz="2000" dirty="0">
                          <a:solidFill>
                            <a:schemeClr val="tx1"/>
                          </a:solidFill>
                        </a:rPr>
                        <a:t>x</a:t>
                      </a:r>
                    </a:p>
                  </a:txBody>
                  <a:tcPr marL="9144" marR="9144" marT="9144" marB="9144">
                    <a:noFill/>
                  </a:tcPr>
                </a:tc>
                <a:tc>
                  <a:txBody>
                    <a:bodyPr/>
                    <a:lstStyle/>
                    <a:p>
                      <a:pPr algn="ctr"/>
                      <a:endParaRPr lang="en-US" sz="1400" b="1" dirty="0">
                        <a:solidFill>
                          <a:schemeClr val="bg1"/>
                        </a:solidFill>
                      </a:endParaRPr>
                    </a:p>
                  </a:txBody>
                  <a:tcPr marL="9144" marR="9144" marT="9144" marB="9144">
                    <a:noFill/>
                  </a:tcPr>
                </a:tc>
                <a:tc>
                  <a:txBody>
                    <a:bodyPr/>
                    <a:lstStyle/>
                    <a:p>
                      <a:pPr algn="ctr"/>
                      <a:r>
                        <a:rPr lang="en-US" sz="2000" b="1" dirty="0">
                          <a:solidFill>
                            <a:schemeClr val="tx1"/>
                          </a:solidFill>
                        </a:rPr>
                        <a:t>=</a:t>
                      </a:r>
                    </a:p>
                  </a:txBody>
                  <a:tcPr marL="9144" marR="9144" marT="9144" marB="9144">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2,184</a:t>
                      </a:r>
                    </a:p>
                  </a:txBody>
                  <a:tcPr marL="9144" marR="365760" marT="9144" marB="9144">
                    <a:noFill/>
                  </a:tcPr>
                </a:tc>
                <a:tc>
                  <a:txBody>
                    <a:bodyPr/>
                    <a:lstStyle/>
                    <a:p>
                      <a:pPr algn="r"/>
                      <a:r>
                        <a:rPr lang="en-US" sz="2000" dirty="0">
                          <a:solidFill>
                            <a:schemeClr val="tx1"/>
                          </a:solidFill>
                        </a:rPr>
                        <a:t>9,724</a:t>
                      </a:r>
                    </a:p>
                  </a:txBody>
                  <a:tcPr marL="9144" marR="137160" marT="9144" marB="9144">
                    <a:noFill/>
                  </a:tcPr>
                </a:tc>
                <a:extLst>
                  <a:ext uri="{0D108BD9-81ED-4DB2-BD59-A6C34878D82A}">
                    <a16:rowId xmlns:a16="http://schemas.microsoft.com/office/drawing/2014/main" val="10003"/>
                  </a:ext>
                </a:extLst>
              </a:tr>
              <a:tr h="370840">
                <a:tc>
                  <a:txBody>
                    <a:bodyPr/>
                    <a:lstStyle/>
                    <a:p>
                      <a:pPr algn="ctr"/>
                      <a:r>
                        <a:rPr lang="en-US" sz="2000" dirty="0">
                          <a:solidFill>
                            <a:schemeClr val="tx1"/>
                          </a:solidFill>
                        </a:rPr>
                        <a:t>2028</a:t>
                      </a:r>
                    </a:p>
                  </a:txBody>
                  <a:tcPr marL="9144" marR="9144" marT="9144" marB="9144">
                    <a:noFill/>
                  </a:tcPr>
                </a:tc>
                <a:tc>
                  <a:txBody>
                    <a:bodyPr/>
                    <a:lstStyle/>
                    <a:p>
                      <a:pPr algn="r"/>
                      <a:r>
                        <a:rPr lang="en-US" sz="2000" dirty="0">
                          <a:solidFill>
                            <a:schemeClr val="tx1"/>
                          </a:solidFill>
                        </a:rPr>
                        <a:t>3,276</a:t>
                      </a:r>
                    </a:p>
                  </a:txBody>
                  <a:tcPr marL="9144" marR="365760" marT="9144" marB="9144">
                    <a:noFill/>
                  </a:tcPr>
                </a:tc>
                <a:tc>
                  <a:txBody>
                    <a:bodyPr/>
                    <a:lstStyle/>
                    <a:p>
                      <a:pPr algn="ctr"/>
                      <a:r>
                        <a:rPr lang="en-US" sz="2000" dirty="0">
                          <a:solidFill>
                            <a:schemeClr val="tx1"/>
                          </a:solidFill>
                        </a:rPr>
                        <a:t>x</a:t>
                      </a:r>
                    </a:p>
                  </a:txBody>
                  <a:tcPr marL="9144" marR="9144" marT="9144" marB="9144">
                    <a:noFill/>
                  </a:tcPr>
                </a:tc>
                <a:tc>
                  <a:txBody>
                    <a:bodyPr/>
                    <a:lstStyle/>
                    <a:p>
                      <a:pPr algn="r"/>
                      <a:r>
                        <a:rPr lang="en-US" sz="2000" dirty="0">
                          <a:solidFill>
                            <a:schemeClr val="tx1"/>
                          </a:solidFill>
                        </a:rPr>
                        <a:t>40</a:t>
                      </a:r>
                    </a:p>
                  </a:txBody>
                  <a:tcPr marL="9144" marR="274320" marT="9144" marB="9144">
                    <a:noFill/>
                  </a:tcPr>
                </a:tc>
                <a:tc>
                  <a:txBody>
                    <a:bodyPr/>
                    <a:lstStyle/>
                    <a:p>
                      <a:pPr algn="ctr"/>
                      <a:r>
                        <a:rPr lang="en-US" sz="2000" dirty="0">
                          <a:solidFill>
                            <a:schemeClr val="tx1"/>
                          </a:solidFill>
                        </a:rPr>
                        <a:t>=</a:t>
                      </a:r>
                    </a:p>
                  </a:txBody>
                  <a:tcPr marL="9144" marR="9144" marT="9144" marB="9144">
                    <a:noFill/>
                  </a:tcPr>
                </a:tc>
                <a:tc>
                  <a:txBody>
                    <a:bodyPr/>
                    <a:lstStyle/>
                    <a:p>
                      <a:pPr algn="r"/>
                      <a:r>
                        <a:rPr lang="en-US" sz="2000" b="0" dirty="0">
                          <a:solidFill>
                            <a:schemeClr val="tx1"/>
                          </a:solidFill>
                        </a:rPr>
                        <a:t>1,310</a:t>
                      </a:r>
                    </a:p>
                  </a:txBody>
                  <a:tcPr marL="9144" marR="182880" marT="9144" marB="9144">
                    <a:noFill/>
                  </a:tcPr>
                </a:tc>
                <a:tc>
                  <a:txBody>
                    <a:bodyPr/>
                    <a:lstStyle/>
                    <a:p>
                      <a:pPr algn="ctr"/>
                      <a:r>
                        <a:rPr lang="en-US" sz="2000" dirty="0">
                          <a:solidFill>
                            <a:schemeClr val="tx1"/>
                          </a:solidFill>
                        </a:rPr>
                        <a:t>x</a:t>
                      </a:r>
                    </a:p>
                  </a:txBody>
                  <a:tcPr marL="9144" marR="9144" marT="9144" marB="9144">
                    <a:noFill/>
                  </a:tcPr>
                </a:tc>
                <a:tc>
                  <a:txBody>
                    <a:bodyPr/>
                    <a:lstStyle/>
                    <a:p>
                      <a:pPr algn="ctr"/>
                      <a:endParaRPr lang="en-US" sz="1400" b="1" dirty="0">
                        <a:solidFill>
                          <a:schemeClr val="bg1"/>
                        </a:solidFill>
                      </a:endParaRPr>
                    </a:p>
                  </a:txBody>
                  <a:tcPr marL="9144" marR="9144" marT="9144" marB="9144">
                    <a:noFill/>
                  </a:tcPr>
                </a:tc>
                <a:tc>
                  <a:txBody>
                    <a:bodyPr/>
                    <a:lstStyle/>
                    <a:p>
                      <a:pPr algn="ctr"/>
                      <a:r>
                        <a:rPr lang="en-US" sz="2000" b="1" dirty="0">
                          <a:solidFill>
                            <a:schemeClr val="tx1"/>
                          </a:solidFill>
                        </a:rPr>
                        <a:t>=</a:t>
                      </a:r>
                    </a:p>
                  </a:txBody>
                  <a:tcPr marL="9144" marR="9144" marT="9144" marB="9144">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1,310</a:t>
                      </a:r>
                    </a:p>
                  </a:txBody>
                  <a:tcPr marL="9144" marR="365760" marT="9144" marB="9144">
                    <a:noFill/>
                  </a:tcPr>
                </a:tc>
                <a:tc>
                  <a:txBody>
                    <a:bodyPr/>
                    <a:lstStyle/>
                    <a:p>
                      <a:pPr algn="r"/>
                      <a:r>
                        <a:rPr lang="en-US" sz="2000" dirty="0">
                          <a:solidFill>
                            <a:schemeClr val="tx1"/>
                          </a:solidFill>
                        </a:rPr>
                        <a:t>11,034</a:t>
                      </a:r>
                    </a:p>
                  </a:txBody>
                  <a:tcPr marL="9144" marR="137160" marT="9144" marB="9144">
                    <a:noFill/>
                  </a:tcPr>
                </a:tc>
                <a:extLst>
                  <a:ext uri="{0D108BD9-81ED-4DB2-BD59-A6C34878D82A}">
                    <a16:rowId xmlns:a16="http://schemas.microsoft.com/office/drawing/2014/main" val="10004"/>
                  </a:ext>
                </a:extLst>
              </a:tr>
              <a:tr h="370840">
                <a:tc>
                  <a:txBody>
                    <a:bodyPr/>
                    <a:lstStyle/>
                    <a:p>
                      <a:pPr algn="ctr"/>
                      <a:r>
                        <a:rPr lang="en-US" sz="2000" dirty="0">
                          <a:solidFill>
                            <a:schemeClr val="tx1"/>
                          </a:solidFill>
                        </a:rPr>
                        <a:t>2029</a:t>
                      </a:r>
                    </a:p>
                  </a:txBody>
                  <a:tcPr marL="9144" marR="9144" marT="9144" marB="9144">
                    <a:noFill/>
                  </a:tcPr>
                </a:tc>
                <a:tc>
                  <a:txBody>
                    <a:bodyPr/>
                    <a:lstStyle/>
                    <a:p>
                      <a:pPr algn="r"/>
                      <a:r>
                        <a:rPr lang="en-US" sz="2000" dirty="0">
                          <a:solidFill>
                            <a:schemeClr val="tx1"/>
                          </a:solidFill>
                        </a:rPr>
                        <a:t>1,966</a:t>
                      </a:r>
                    </a:p>
                  </a:txBody>
                  <a:tcPr marL="9144" marR="365760" marT="9144" marB="9144">
                    <a:noFill/>
                  </a:tcPr>
                </a:tc>
                <a:tc>
                  <a:txBody>
                    <a:bodyPr/>
                    <a:lstStyle/>
                    <a:p>
                      <a:pPr algn="ctr"/>
                      <a:r>
                        <a:rPr lang="en-US" sz="2000" dirty="0">
                          <a:solidFill>
                            <a:schemeClr val="tx1"/>
                          </a:solidFill>
                        </a:rPr>
                        <a:t>x</a:t>
                      </a:r>
                    </a:p>
                  </a:txBody>
                  <a:tcPr marL="9144" marR="9144" marT="9144" marB="9144">
                    <a:noFill/>
                  </a:tcPr>
                </a:tc>
                <a:tc>
                  <a:txBody>
                    <a:bodyPr/>
                    <a:lstStyle/>
                    <a:p>
                      <a:pPr algn="r"/>
                      <a:r>
                        <a:rPr lang="en-US" sz="2000" dirty="0">
                          <a:solidFill>
                            <a:schemeClr val="tx1"/>
                          </a:solidFill>
                        </a:rPr>
                        <a:t>40</a:t>
                      </a:r>
                    </a:p>
                  </a:txBody>
                  <a:tcPr marL="9144" marR="274320" marT="9144" marB="9144">
                    <a:noFill/>
                  </a:tcPr>
                </a:tc>
                <a:tc>
                  <a:txBody>
                    <a:bodyPr/>
                    <a:lstStyle/>
                    <a:p>
                      <a:pPr algn="ctr"/>
                      <a:r>
                        <a:rPr lang="en-US" sz="2000" dirty="0">
                          <a:solidFill>
                            <a:schemeClr val="tx1"/>
                          </a:solidFill>
                        </a:rPr>
                        <a:t>=</a:t>
                      </a:r>
                    </a:p>
                  </a:txBody>
                  <a:tcPr marL="9144" marR="9144" marT="9144" marB="9144">
                    <a:noFill/>
                  </a:tcPr>
                </a:tc>
                <a:tc>
                  <a:txBody>
                    <a:bodyPr/>
                    <a:lstStyle/>
                    <a:p>
                      <a:pPr algn="r"/>
                      <a:r>
                        <a:rPr lang="en-US" sz="2000" b="0" dirty="0">
                          <a:solidFill>
                            <a:schemeClr val="tx1"/>
                          </a:solidFill>
                        </a:rPr>
                        <a:t>786</a:t>
                      </a:r>
                    </a:p>
                  </a:txBody>
                  <a:tcPr marL="9144" marR="182880" marT="9144" marB="9144">
                    <a:noFill/>
                  </a:tcPr>
                </a:tc>
                <a:tc>
                  <a:txBody>
                    <a:bodyPr/>
                    <a:lstStyle/>
                    <a:p>
                      <a:pPr algn="ctr"/>
                      <a:r>
                        <a:rPr lang="en-US" sz="2000" dirty="0">
                          <a:solidFill>
                            <a:schemeClr val="tx1"/>
                          </a:solidFill>
                        </a:rPr>
                        <a:t>x</a:t>
                      </a:r>
                    </a:p>
                  </a:txBody>
                  <a:tcPr marL="9144" marR="9144" marT="9144" marB="9144">
                    <a:noFill/>
                  </a:tcPr>
                </a:tc>
                <a:tc>
                  <a:txBody>
                    <a:bodyPr/>
                    <a:lstStyle/>
                    <a:p>
                      <a:pPr algn="ctr"/>
                      <a:endParaRPr lang="en-US" sz="2000" b="0" kern="1200" dirty="0">
                        <a:solidFill>
                          <a:schemeClr val="tx1"/>
                        </a:solidFill>
                        <a:latin typeface="+mn-lt"/>
                        <a:ea typeface="+mn-ea"/>
                        <a:cs typeface="+mn-cs"/>
                      </a:endParaRPr>
                    </a:p>
                  </a:txBody>
                  <a:tcPr marL="9144" marR="9144" marT="9144" marB="9144">
                    <a:noFill/>
                  </a:tcPr>
                </a:tc>
                <a:tc>
                  <a:txBody>
                    <a:bodyPr/>
                    <a:lstStyle/>
                    <a:p>
                      <a:pPr algn="ctr"/>
                      <a:r>
                        <a:rPr lang="en-US" sz="2000" b="1" dirty="0">
                          <a:solidFill>
                            <a:schemeClr val="tx1"/>
                          </a:solidFill>
                        </a:rPr>
                        <a:t>=</a:t>
                      </a:r>
                    </a:p>
                  </a:txBody>
                  <a:tcPr marL="9144" marR="9144" marT="9144" marB="9144">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786</a:t>
                      </a:r>
                    </a:p>
                  </a:txBody>
                  <a:tcPr marL="9144" marR="365760" marT="9144" marB="9144">
                    <a:lnB w="12700" cmpd="sng">
                      <a:noFill/>
                    </a:lnB>
                    <a:noFill/>
                  </a:tcPr>
                </a:tc>
                <a:tc>
                  <a:txBody>
                    <a:bodyPr/>
                    <a:lstStyle/>
                    <a:p>
                      <a:pPr algn="r"/>
                      <a:r>
                        <a:rPr lang="en-US" sz="2000" b="0" dirty="0">
                          <a:solidFill>
                            <a:schemeClr val="tx1"/>
                          </a:solidFill>
                        </a:rPr>
                        <a:t>11,820</a:t>
                      </a:r>
                    </a:p>
                  </a:txBody>
                  <a:tcPr marL="9144" marR="137160" marT="9144" marB="9144">
                    <a:noFill/>
                  </a:tcPr>
                </a:tc>
                <a:extLst>
                  <a:ext uri="{0D108BD9-81ED-4DB2-BD59-A6C34878D82A}">
                    <a16:rowId xmlns:a16="http://schemas.microsoft.com/office/drawing/2014/main" val="10005"/>
                  </a:ext>
                </a:extLst>
              </a:tr>
              <a:tr h="370840">
                <a:tc>
                  <a:txBody>
                    <a:bodyPr/>
                    <a:lstStyle/>
                    <a:p>
                      <a:pPr algn="ctr"/>
                      <a:r>
                        <a:rPr lang="en-US" sz="2000" dirty="0">
                          <a:solidFill>
                            <a:schemeClr val="tx1"/>
                          </a:solidFill>
                        </a:rPr>
                        <a:t>2030</a:t>
                      </a:r>
                    </a:p>
                  </a:txBody>
                  <a:tcPr marL="9144" marR="9144" marT="9144" marB="9144">
                    <a:noFill/>
                  </a:tcPr>
                </a:tc>
                <a:tc>
                  <a:txBody>
                    <a:bodyPr/>
                    <a:lstStyle/>
                    <a:p>
                      <a:pPr algn="r"/>
                      <a:r>
                        <a:rPr lang="en-US" sz="2000" dirty="0">
                          <a:solidFill>
                            <a:schemeClr val="tx1"/>
                          </a:solidFill>
                        </a:rPr>
                        <a:t>1,180</a:t>
                      </a:r>
                    </a:p>
                  </a:txBody>
                  <a:tcPr marL="9144" marR="365760" marT="9144" marB="9144">
                    <a:noFill/>
                  </a:tcPr>
                </a:tc>
                <a:tc>
                  <a:txBody>
                    <a:bodyPr/>
                    <a:lstStyle/>
                    <a:p>
                      <a:pPr algn="ctr"/>
                      <a:r>
                        <a:rPr lang="en-US" sz="2000" dirty="0">
                          <a:solidFill>
                            <a:schemeClr val="tx1"/>
                          </a:solidFill>
                        </a:rPr>
                        <a:t>x</a:t>
                      </a:r>
                    </a:p>
                  </a:txBody>
                  <a:tcPr marL="9144" marR="9144" marT="9144" marB="9144">
                    <a:noFill/>
                  </a:tcPr>
                </a:tc>
                <a:tc>
                  <a:txBody>
                    <a:bodyPr/>
                    <a:lstStyle/>
                    <a:p>
                      <a:pPr algn="r"/>
                      <a:r>
                        <a:rPr lang="en-US" sz="2000" dirty="0">
                          <a:solidFill>
                            <a:schemeClr val="tx1"/>
                          </a:solidFill>
                        </a:rPr>
                        <a:t>40</a:t>
                      </a:r>
                    </a:p>
                  </a:txBody>
                  <a:tcPr marL="9144" marR="274320" marT="9144" marB="9144">
                    <a:noFill/>
                  </a:tcPr>
                </a:tc>
                <a:tc>
                  <a:txBody>
                    <a:bodyPr/>
                    <a:lstStyle/>
                    <a:p>
                      <a:pPr algn="ctr"/>
                      <a:r>
                        <a:rPr lang="en-US" sz="2000" dirty="0">
                          <a:solidFill>
                            <a:schemeClr val="tx1"/>
                          </a:solidFill>
                        </a:rPr>
                        <a:t>=</a:t>
                      </a:r>
                    </a:p>
                  </a:txBody>
                  <a:tcPr marL="9144" marR="9144" marT="9144" marB="9144">
                    <a:noFill/>
                  </a:tcPr>
                </a:tc>
                <a:tc>
                  <a:txBody>
                    <a:bodyPr/>
                    <a:lstStyle/>
                    <a:p>
                      <a:pPr algn="r"/>
                      <a:r>
                        <a:rPr lang="en-US" sz="2000" b="0" dirty="0">
                          <a:solidFill>
                            <a:schemeClr val="tx1"/>
                          </a:solidFill>
                        </a:rPr>
                        <a:t>472</a:t>
                      </a:r>
                    </a:p>
                  </a:txBody>
                  <a:tcPr marL="9144" marR="182880" marT="9144" marB="9144">
                    <a:lnB w="19050" cap="flat" cmpd="sng" algn="ctr">
                      <a:noFill/>
                      <a:prstDash val="solid"/>
                      <a:round/>
                      <a:headEnd type="none" w="med" len="med"/>
                      <a:tailEnd type="none" w="med" len="med"/>
                    </a:lnB>
                    <a:noFill/>
                  </a:tcPr>
                </a:tc>
                <a:tc>
                  <a:txBody>
                    <a:bodyPr/>
                    <a:lstStyle/>
                    <a:p>
                      <a:pPr algn="ctr"/>
                      <a:r>
                        <a:rPr lang="en-US" sz="2000" dirty="0">
                          <a:solidFill>
                            <a:schemeClr val="tx1"/>
                          </a:solidFill>
                        </a:rPr>
                        <a:t>x</a:t>
                      </a:r>
                    </a:p>
                  </a:txBody>
                  <a:tcPr marL="9144" marR="9144" marT="9144" marB="9144">
                    <a:lnB w="19050" cap="flat" cmpd="sng" algn="ctr">
                      <a:noFill/>
                      <a:prstDash val="solid"/>
                      <a:round/>
                      <a:headEnd type="none" w="med" len="med"/>
                      <a:tailEnd type="none" w="med" len="med"/>
                    </a:lnB>
                    <a:noFill/>
                  </a:tcPr>
                </a:tc>
                <a:tc>
                  <a:txBody>
                    <a:bodyPr/>
                    <a:lstStyle/>
                    <a:p>
                      <a:pPr algn="ctr"/>
                      <a:endParaRPr lang="en-US" sz="2000" b="1" kern="1200" dirty="0">
                        <a:solidFill>
                          <a:schemeClr val="tx1"/>
                        </a:solidFill>
                        <a:latin typeface="+mn-lt"/>
                        <a:ea typeface="+mn-ea"/>
                        <a:cs typeface="+mn-cs"/>
                      </a:endParaRPr>
                    </a:p>
                  </a:txBody>
                  <a:tcPr marL="9144" marR="9144" marT="9144" marB="9144">
                    <a:lnB w="19050" cap="flat" cmpd="sng" algn="ctr">
                      <a:noFill/>
                      <a:prstDash val="solid"/>
                      <a:round/>
                      <a:headEnd type="none" w="med" len="med"/>
                      <a:tailEnd type="none" w="med" len="med"/>
                    </a:lnB>
                    <a:noFill/>
                  </a:tcPr>
                </a:tc>
                <a:tc>
                  <a:txBody>
                    <a:bodyPr/>
                    <a:lstStyle/>
                    <a:p>
                      <a:pPr algn="ctr"/>
                      <a:r>
                        <a:rPr lang="en-US" sz="2000" b="1" dirty="0">
                          <a:solidFill>
                            <a:schemeClr val="tx1"/>
                          </a:solidFill>
                        </a:rPr>
                        <a:t>=</a:t>
                      </a:r>
                    </a:p>
                  </a:txBody>
                  <a:tcPr marL="9144" marR="9144" marT="9144" marB="9144">
                    <a:lnR w="12700" cmpd="sng">
                      <a:noFill/>
                    </a:lnR>
                    <a:lnB w="19050" cap="flat" cmpd="sng" algn="ctr">
                      <a:no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000" b="1" dirty="0">
                          <a:solidFill>
                            <a:srgbClr val="FF0000"/>
                          </a:solidFill>
                        </a:rPr>
                        <a:t>180</a:t>
                      </a:r>
                      <a:r>
                        <a:rPr lang="en-US" sz="2000" b="1" dirty="0">
                          <a:solidFill>
                            <a:schemeClr val="tx1"/>
                          </a:solidFill>
                        </a:rPr>
                        <a:t> </a:t>
                      </a:r>
                      <a:r>
                        <a:rPr lang="en-US" sz="2000" baseline="30000" dirty="0"/>
                        <a:t>(a)</a:t>
                      </a:r>
                    </a:p>
                  </a:txBody>
                  <a:tcPr marL="9144" marR="365760" marT="9144" marB="9144">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000" b="0" dirty="0">
                          <a:solidFill>
                            <a:schemeClr val="tx1"/>
                          </a:solidFill>
                        </a:rPr>
                        <a:t>12,000</a:t>
                      </a:r>
                    </a:p>
                  </a:txBody>
                  <a:tcPr marL="9144" marR="137160" marT="9144" marB="9144">
                    <a:lnL w="12700" cmpd="sng">
                      <a:noFill/>
                    </a:lnL>
                    <a:noFill/>
                  </a:tcPr>
                </a:tc>
                <a:extLst>
                  <a:ext uri="{0D108BD9-81ED-4DB2-BD59-A6C34878D82A}">
                    <a16:rowId xmlns:a16="http://schemas.microsoft.com/office/drawing/2014/main" val="10006"/>
                  </a:ext>
                </a:extLst>
              </a:tr>
            </a:tbl>
          </a:graphicData>
        </a:graphic>
      </p:graphicFrame>
      <p:sp>
        <p:nvSpPr>
          <p:cNvPr id="8" name="Content Placeholder 7">
            <a:extLst>
              <a:ext uri="{FF2B5EF4-FFF2-40B4-BE49-F238E27FC236}">
                <a16:creationId xmlns:a16="http://schemas.microsoft.com/office/drawing/2014/main" id="{20B0D554-6CE7-675E-6A48-03A9C9A7F0FD}"/>
              </a:ext>
            </a:extLst>
          </p:cNvPr>
          <p:cNvSpPr>
            <a:spLocks noGrp="1"/>
          </p:cNvSpPr>
          <p:nvPr>
            <p:ph sz="quarter" idx="20"/>
          </p:nvPr>
        </p:nvSpPr>
        <p:spPr>
          <a:xfrm>
            <a:off x="288532" y="5426071"/>
            <a:ext cx="7244070" cy="482948"/>
          </a:xfrm>
        </p:spPr>
        <p:txBody>
          <a:bodyPr>
            <a:normAutofit/>
          </a:bodyPr>
          <a:lstStyle/>
          <a:p>
            <a:pPr marL="0" indent="0">
              <a:buNone/>
            </a:pPr>
            <a:r>
              <a:rPr lang="en-US" sz="2000" dirty="0"/>
              <a:t>(a) Expense adjusted to €180 to result in residual value of €1,000.</a:t>
            </a:r>
          </a:p>
        </p:txBody>
      </p:sp>
      <p:sp>
        <p:nvSpPr>
          <p:cNvPr id="12" name="Content Placeholder 5">
            <a:extLst>
              <a:ext uri="{FF2B5EF4-FFF2-40B4-BE49-F238E27FC236}">
                <a16:creationId xmlns:a16="http://schemas.microsoft.com/office/drawing/2014/main" id="{6EE80661-E8B4-5A28-272B-54F35EB5D52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cxnSp>
        <p:nvCxnSpPr>
          <p:cNvPr id="5" name="Straight Arrow Connector 4">
            <a:extLst>
              <a:ext uri="{FF2B5EF4-FFF2-40B4-BE49-F238E27FC236}">
                <a16:creationId xmlns:a16="http://schemas.microsoft.com/office/drawing/2014/main" id="{E64E5927-EB23-9903-EC34-1F583EA07F0C}"/>
              </a:ext>
            </a:extLst>
          </p:cNvPr>
          <p:cNvCxnSpPr>
            <a:cxnSpLocks/>
          </p:cNvCxnSpPr>
          <p:nvPr/>
        </p:nvCxnSpPr>
        <p:spPr>
          <a:xfrm flipH="1" flipV="1">
            <a:off x="3204754" y="1837509"/>
            <a:ext cx="2812869" cy="128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872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p:txBody>
          <a:bodyPr>
            <a:normAutofit/>
          </a:bodyPr>
          <a:lstStyle/>
          <a:p>
            <a:r>
              <a:rPr lang="en-US" dirty="0"/>
              <a:t>Comparison of Methods</a:t>
            </a:r>
            <a:endParaRPr lang="en-IN" dirty="0"/>
          </a:p>
        </p:txBody>
      </p:sp>
      <p:graphicFrame>
        <p:nvGraphicFramePr>
          <p:cNvPr id="8" name="Table 8">
            <a:extLst>
              <a:ext uri="{FF2B5EF4-FFF2-40B4-BE49-F238E27FC236}">
                <a16:creationId xmlns:a16="http://schemas.microsoft.com/office/drawing/2014/main" id="{72C891CA-AF97-0671-F3B8-E893B8BB2716}"/>
              </a:ext>
            </a:extLst>
          </p:cNvPr>
          <p:cNvGraphicFramePr>
            <a:graphicFrameLocks noGrp="1"/>
          </p:cNvGraphicFramePr>
          <p:nvPr>
            <p:ph type="tbl" sz="quarter" idx="19"/>
            <p:extLst>
              <p:ext uri="{D42A27DB-BD31-4B8C-83A1-F6EECF244321}">
                <p14:modId xmlns:p14="http://schemas.microsoft.com/office/powerpoint/2010/main" val="1243290093"/>
              </p:ext>
            </p:extLst>
          </p:nvPr>
        </p:nvGraphicFramePr>
        <p:xfrm>
          <a:off x="976268" y="1572457"/>
          <a:ext cx="6757124" cy="2863362"/>
        </p:xfrm>
        <a:graphic>
          <a:graphicData uri="http://schemas.openxmlformats.org/drawingml/2006/table">
            <a:tbl>
              <a:tblPr firstRow="1" bandRow="1">
                <a:tableStyleId>{2D5ABB26-0587-4C30-8999-92F81FD0307C}</a:tableStyleId>
              </a:tblPr>
              <a:tblGrid>
                <a:gridCol w="1071885">
                  <a:extLst>
                    <a:ext uri="{9D8B030D-6E8A-4147-A177-3AD203B41FA5}">
                      <a16:colId xmlns:a16="http://schemas.microsoft.com/office/drawing/2014/main" val="4268667624"/>
                    </a:ext>
                  </a:extLst>
                </a:gridCol>
                <a:gridCol w="1542816">
                  <a:extLst>
                    <a:ext uri="{9D8B030D-6E8A-4147-A177-3AD203B41FA5}">
                      <a16:colId xmlns:a16="http://schemas.microsoft.com/office/drawing/2014/main" val="1746632668"/>
                    </a:ext>
                  </a:extLst>
                </a:gridCol>
                <a:gridCol w="2022793">
                  <a:extLst>
                    <a:ext uri="{9D8B030D-6E8A-4147-A177-3AD203B41FA5}">
                      <a16:colId xmlns:a16="http://schemas.microsoft.com/office/drawing/2014/main" val="4095054017"/>
                    </a:ext>
                  </a:extLst>
                </a:gridCol>
                <a:gridCol w="2119630">
                  <a:extLst>
                    <a:ext uri="{9D8B030D-6E8A-4147-A177-3AD203B41FA5}">
                      <a16:colId xmlns:a16="http://schemas.microsoft.com/office/drawing/2014/main" val="2434929417"/>
                    </a:ext>
                  </a:extLst>
                </a:gridCol>
              </a:tblGrid>
              <a:tr h="485922">
                <a:tc>
                  <a:txBody>
                    <a:bodyPr/>
                    <a:lstStyle/>
                    <a:p>
                      <a:pPr algn="ctr"/>
                      <a:r>
                        <a:rPr lang="en-IN" sz="2000" b="1" u="sng" baseline="0" dirty="0"/>
                        <a:t>Year</a:t>
                      </a:r>
                    </a:p>
                  </a:txBody>
                  <a:tcPr anchor="ctr"/>
                </a:tc>
                <a:tc>
                  <a:txBody>
                    <a:bodyPr/>
                    <a:lstStyle/>
                    <a:p>
                      <a:pPr algn="ctr"/>
                      <a:r>
                        <a:rPr lang="en-IN" sz="2000" b="1" u="sng" baseline="0" dirty="0"/>
                        <a:t>Straight-Line</a:t>
                      </a:r>
                    </a:p>
                  </a:txBody>
                  <a:tcPr anchor="ctr"/>
                </a:tc>
                <a:tc>
                  <a:txBody>
                    <a:bodyPr/>
                    <a:lstStyle/>
                    <a:p>
                      <a:pPr algn="ctr"/>
                      <a:r>
                        <a:rPr lang="en-IN" sz="2000" b="1" u="sng" baseline="0" dirty="0"/>
                        <a:t>Units-of-Activity</a:t>
                      </a:r>
                    </a:p>
                  </a:txBody>
                  <a:tcPr anchor="ctr"/>
                </a:tc>
                <a:tc>
                  <a:txBody>
                    <a:bodyPr/>
                    <a:lstStyle/>
                    <a:p>
                      <a:pPr algn="ctr"/>
                      <a:r>
                        <a:rPr lang="en-IN" sz="2000" b="1" u="sng" baseline="0" dirty="0"/>
                        <a:t>Declining-Balance</a:t>
                      </a:r>
                    </a:p>
                  </a:txBody>
                  <a:tcPr anchor="ctr"/>
                </a:tc>
                <a:extLst>
                  <a:ext uri="{0D108BD9-81ED-4DB2-BD59-A6C34878D82A}">
                    <a16:rowId xmlns:a16="http://schemas.microsoft.com/office/drawing/2014/main" val="4062171936"/>
                  </a:ext>
                </a:extLst>
              </a:tr>
              <a:tr h="320155">
                <a:tc>
                  <a:txBody>
                    <a:bodyPr/>
                    <a:lstStyle/>
                    <a:p>
                      <a:pPr algn="ctr"/>
                      <a:r>
                        <a:rPr lang="en-IN" sz="2000" dirty="0"/>
                        <a:t>2025</a:t>
                      </a:r>
                    </a:p>
                  </a:txBody>
                  <a:tcPr anchor="ctr"/>
                </a:tc>
                <a:tc>
                  <a:txBody>
                    <a:bodyPr/>
                    <a:lstStyle/>
                    <a:p>
                      <a:pPr algn="r"/>
                      <a:r>
                        <a:rPr lang="en-IN" sz="2000" dirty="0"/>
                        <a:t>€ 2,400</a:t>
                      </a:r>
                    </a:p>
                  </a:txBody>
                  <a:tcPr anchor="ctr"/>
                </a:tc>
                <a:tc>
                  <a:txBody>
                    <a:bodyPr/>
                    <a:lstStyle/>
                    <a:p>
                      <a:pPr algn="r"/>
                      <a:r>
                        <a:rPr lang="en-IN" sz="2000" dirty="0"/>
                        <a:t>€ 1,800</a:t>
                      </a:r>
                    </a:p>
                  </a:txBody>
                  <a:tcPr anchor="ctr"/>
                </a:tc>
                <a:tc>
                  <a:txBody>
                    <a:bodyPr/>
                    <a:lstStyle/>
                    <a:p>
                      <a:pPr algn="r"/>
                      <a:r>
                        <a:rPr lang="en-IN" sz="2000" dirty="0"/>
                        <a:t>€ 5,200</a:t>
                      </a:r>
                    </a:p>
                  </a:txBody>
                  <a:tcPr anchor="ctr"/>
                </a:tc>
                <a:extLst>
                  <a:ext uri="{0D108BD9-81ED-4DB2-BD59-A6C34878D82A}">
                    <a16:rowId xmlns:a16="http://schemas.microsoft.com/office/drawing/2014/main" val="4005811065"/>
                  </a:ext>
                </a:extLst>
              </a:tr>
              <a:tr h="320155">
                <a:tc>
                  <a:txBody>
                    <a:bodyPr/>
                    <a:lstStyle/>
                    <a:p>
                      <a:pPr algn="ctr"/>
                      <a:r>
                        <a:rPr lang="en-IN" sz="2000" dirty="0"/>
                        <a:t>2026</a:t>
                      </a:r>
                    </a:p>
                  </a:txBody>
                  <a:tcPr anchor="ctr"/>
                </a:tc>
                <a:tc>
                  <a:txBody>
                    <a:bodyPr/>
                    <a:lstStyle/>
                    <a:p>
                      <a:pPr algn="r"/>
                      <a:r>
                        <a:rPr lang="en-IN" sz="2000" dirty="0"/>
                        <a:t>2,400</a:t>
                      </a:r>
                    </a:p>
                  </a:txBody>
                  <a:tcPr anchor="ctr"/>
                </a:tc>
                <a:tc>
                  <a:txBody>
                    <a:bodyPr/>
                    <a:lstStyle/>
                    <a:p>
                      <a:pPr algn="r"/>
                      <a:r>
                        <a:rPr lang="en-IN" sz="2000" dirty="0"/>
                        <a:t>3,600</a:t>
                      </a:r>
                    </a:p>
                  </a:txBody>
                  <a:tcPr anchor="ctr"/>
                </a:tc>
                <a:tc>
                  <a:txBody>
                    <a:bodyPr/>
                    <a:lstStyle/>
                    <a:p>
                      <a:pPr algn="r"/>
                      <a:r>
                        <a:rPr lang="en-IN" sz="2000" dirty="0"/>
                        <a:t>3,120</a:t>
                      </a:r>
                    </a:p>
                  </a:txBody>
                  <a:tcPr anchor="ctr"/>
                </a:tc>
                <a:extLst>
                  <a:ext uri="{0D108BD9-81ED-4DB2-BD59-A6C34878D82A}">
                    <a16:rowId xmlns:a16="http://schemas.microsoft.com/office/drawing/2014/main" val="3990493817"/>
                  </a:ext>
                </a:extLst>
              </a:tr>
              <a:tr h="320155">
                <a:tc>
                  <a:txBody>
                    <a:bodyPr/>
                    <a:lstStyle/>
                    <a:p>
                      <a:pPr algn="ctr"/>
                      <a:r>
                        <a:rPr lang="en-IN" sz="2000" dirty="0"/>
                        <a:t>2027</a:t>
                      </a:r>
                    </a:p>
                  </a:txBody>
                  <a:tcPr anchor="ctr"/>
                </a:tc>
                <a:tc>
                  <a:txBody>
                    <a:bodyPr/>
                    <a:lstStyle/>
                    <a:p>
                      <a:pPr algn="r"/>
                      <a:r>
                        <a:rPr lang="en-IN" sz="2000" dirty="0"/>
                        <a:t>2,400</a:t>
                      </a:r>
                    </a:p>
                  </a:txBody>
                  <a:tcPr anchor="ctr"/>
                </a:tc>
                <a:tc>
                  <a:txBody>
                    <a:bodyPr/>
                    <a:lstStyle/>
                    <a:p>
                      <a:pPr algn="r"/>
                      <a:r>
                        <a:rPr lang="en-IN" sz="2000" dirty="0"/>
                        <a:t>2,400</a:t>
                      </a:r>
                    </a:p>
                  </a:txBody>
                  <a:tcPr anchor="ctr"/>
                </a:tc>
                <a:tc>
                  <a:txBody>
                    <a:bodyPr/>
                    <a:lstStyle/>
                    <a:p>
                      <a:pPr algn="r"/>
                      <a:r>
                        <a:rPr lang="en-IN" sz="2000" dirty="0"/>
                        <a:t>1,872</a:t>
                      </a:r>
                    </a:p>
                  </a:txBody>
                  <a:tcPr anchor="ctr"/>
                </a:tc>
                <a:extLst>
                  <a:ext uri="{0D108BD9-81ED-4DB2-BD59-A6C34878D82A}">
                    <a16:rowId xmlns:a16="http://schemas.microsoft.com/office/drawing/2014/main" val="1319054168"/>
                  </a:ext>
                </a:extLst>
              </a:tr>
              <a:tr h="320155">
                <a:tc>
                  <a:txBody>
                    <a:bodyPr/>
                    <a:lstStyle/>
                    <a:p>
                      <a:pPr algn="ctr"/>
                      <a:r>
                        <a:rPr lang="en-IN" sz="2000" dirty="0"/>
                        <a:t>2028</a:t>
                      </a:r>
                    </a:p>
                  </a:txBody>
                  <a:tcPr anchor="ctr"/>
                </a:tc>
                <a:tc>
                  <a:txBody>
                    <a:bodyPr/>
                    <a:lstStyle/>
                    <a:p>
                      <a:pPr algn="r"/>
                      <a:r>
                        <a:rPr lang="en-IN" sz="2000" dirty="0"/>
                        <a:t>2,400</a:t>
                      </a:r>
                    </a:p>
                  </a:txBody>
                  <a:tcPr anchor="ctr"/>
                </a:tc>
                <a:tc>
                  <a:txBody>
                    <a:bodyPr/>
                    <a:lstStyle/>
                    <a:p>
                      <a:pPr algn="r"/>
                      <a:r>
                        <a:rPr lang="en-IN" sz="2000" dirty="0"/>
                        <a:t>3,000</a:t>
                      </a:r>
                    </a:p>
                  </a:txBody>
                  <a:tcPr anchor="ctr"/>
                </a:tc>
                <a:tc>
                  <a:txBody>
                    <a:bodyPr/>
                    <a:lstStyle/>
                    <a:p>
                      <a:pPr algn="r"/>
                      <a:r>
                        <a:rPr lang="en-IN" sz="2000" dirty="0"/>
                        <a:t>1,123</a:t>
                      </a:r>
                    </a:p>
                  </a:txBody>
                  <a:tcPr anchor="ctr"/>
                </a:tc>
                <a:extLst>
                  <a:ext uri="{0D108BD9-81ED-4DB2-BD59-A6C34878D82A}">
                    <a16:rowId xmlns:a16="http://schemas.microsoft.com/office/drawing/2014/main" val="654452583"/>
                  </a:ext>
                </a:extLst>
              </a:tr>
              <a:tr h="320155">
                <a:tc>
                  <a:txBody>
                    <a:bodyPr/>
                    <a:lstStyle/>
                    <a:p>
                      <a:pPr algn="ctr"/>
                      <a:r>
                        <a:rPr lang="en-IN" sz="2000" dirty="0"/>
                        <a:t>2029</a:t>
                      </a:r>
                    </a:p>
                  </a:txBody>
                  <a:tcPr anchor="ctr"/>
                </a:tc>
                <a:tc>
                  <a:txBody>
                    <a:bodyPr/>
                    <a:lstStyle/>
                    <a:p>
                      <a:pPr algn="r"/>
                      <a:r>
                        <a:rPr lang="en-IN" sz="2000" u="sng" baseline="0" dirty="0"/>
                        <a:t>     2,400</a:t>
                      </a:r>
                    </a:p>
                  </a:txBody>
                  <a:tcPr anchor="ctr"/>
                </a:tc>
                <a:tc>
                  <a:txBody>
                    <a:bodyPr/>
                    <a:lstStyle/>
                    <a:p>
                      <a:pPr algn="r"/>
                      <a:r>
                        <a:rPr lang="en-IN" sz="2000" u="sng" baseline="0" dirty="0"/>
                        <a:t>    1,200</a:t>
                      </a:r>
                    </a:p>
                  </a:txBody>
                  <a:tcPr anchor="ctr"/>
                </a:tc>
                <a:tc>
                  <a:txBody>
                    <a:bodyPr/>
                    <a:lstStyle/>
                    <a:p>
                      <a:pPr algn="r"/>
                      <a:r>
                        <a:rPr lang="en-IN" sz="2000" u="sng" baseline="0" dirty="0"/>
                        <a:t>       685</a:t>
                      </a:r>
                    </a:p>
                  </a:txBody>
                  <a:tcPr anchor="ctr"/>
                </a:tc>
                <a:extLst>
                  <a:ext uri="{0D108BD9-81ED-4DB2-BD59-A6C34878D82A}">
                    <a16:rowId xmlns:a16="http://schemas.microsoft.com/office/drawing/2014/main" val="367690651"/>
                  </a:ext>
                </a:extLst>
              </a:tr>
              <a:tr h="320155">
                <a:tc>
                  <a:txBody>
                    <a:bodyPr/>
                    <a:lstStyle/>
                    <a:p>
                      <a:pPr algn="ctr"/>
                      <a:endParaRPr lang="en-IN" sz="2000" dirty="0"/>
                    </a:p>
                  </a:txBody>
                  <a:tcPr anchor="ctr"/>
                </a:tc>
                <a:tc>
                  <a:txBody>
                    <a:bodyPr/>
                    <a:lstStyle/>
                    <a:p>
                      <a:pPr algn="r"/>
                      <a:r>
                        <a:rPr lang="en-IN" sz="2000" b="1" u="dbl" baseline="0" dirty="0">
                          <a:solidFill>
                            <a:schemeClr val="accent2"/>
                          </a:solidFill>
                        </a:rPr>
                        <a:t>€12,000</a:t>
                      </a:r>
                    </a:p>
                  </a:txBody>
                  <a:tcPr anchor="ctr">
                    <a:lnB w="12700" cap="flat" cmpd="sng" algn="ctr">
                      <a:noFill/>
                      <a:prstDash val="solid"/>
                      <a:round/>
                      <a:headEnd type="none" w="med" len="med"/>
                      <a:tailEnd type="none" w="med" len="med"/>
                    </a:lnB>
                  </a:tcPr>
                </a:tc>
                <a:tc>
                  <a:txBody>
                    <a:bodyPr/>
                    <a:lstStyle/>
                    <a:p>
                      <a:pPr algn="r"/>
                      <a:r>
                        <a:rPr lang="en-IN" sz="2000" b="1" u="dbl" baseline="0" dirty="0">
                          <a:solidFill>
                            <a:schemeClr val="accent2"/>
                          </a:solidFill>
                        </a:rPr>
                        <a:t>€12,000</a:t>
                      </a:r>
                    </a:p>
                  </a:txBody>
                  <a:tcPr anchor="ctr">
                    <a:lnB w="12700" cap="flat" cmpd="sng" algn="ctr">
                      <a:noFill/>
                      <a:prstDash val="solid"/>
                      <a:round/>
                      <a:headEnd type="none" w="med" len="med"/>
                      <a:tailEnd type="none" w="med" len="med"/>
                    </a:lnB>
                  </a:tcPr>
                </a:tc>
                <a:tc>
                  <a:txBody>
                    <a:bodyPr/>
                    <a:lstStyle/>
                    <a:p>
                      <a:pPr algn="r"/>
                      <a:r>
                        <a:rPr lang="en-IN" sz="2000" b="1" u="dbl" baseline="0" dirty="0">
                          <a:solidFill>
                            <a:schemeClr val="accent2"/>
                          </a:solidFill>
                        </a:rPr>
                        <a:t>€12,000</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308061293"/>
                  </a:ext>
                </a:extLst>
              </a:tr>
            </a:tbl>
          </a:graphicData>
        </a:graphic>
      </p:graphicFrame>
      <p:sp>
        <p:nvSpPr>
          <p:cNvPr id="3" name="Content Placeholder 2">
            <a:extLst>
              <a:ext uri="{FF2B5EF4-FFF2-40B4-BE49-F238E27FC236}">
                <a16:creationId xmlns:a16="http://schemas.microsoft.com/office/drawing/2014/main" id="{60683917-14A2-A1B1-DC92-006043F7196D}"/>
              </a:ext>
            </a:extLst>
          </p:cNvPr>
          <p:cNvSpPr>
            <a:spLocks noGrp="1"/>
          </p:cNvSpPr>
          <p:nvPr>
            <p:ph sz="quarter" idx="12"/>
          </p:nvPr>
        </p:nvSpPr>
        <p:spPr>
          <a:xfrm>
            <a:off x="513862" y="4544549"/>
            <a:ext cx="8115301" cy="1570147"/>
          </a:xfrm>
        </p:spPr>
        <p:txBody>
          <a:bodyPr>
            <a:normAutofit/>
          </a:bodyPr>
          <a:lstStyle/>
          <a:p>
            <a:pPr marL="0" indent="354013">
              <a:spcAft>
                <a:spcPts val="1800"/>
              </a:spcAft>
              <a:buNone/>
            </a:pPr>
            <a:r>
              <a:rPr lang="en-US" sz="2000" b="1" dirty="0"/>
              <a:t>Illustration 9.14: </a:t>
            </a:r>
            <a:r>
              <a:rPr lang="en-US" sz="2000" dirty="0"/>
              <a:t>Comparison of depreciation methods</a:t>
            </a:r>
          </a:p>
          <a:p>
            <a:pPr marL="0" indent="0">
              <a:buNone/>
            </a:pPr>
            <a:r>
              <a:rPr lang="en-US" sz="2400" b="1" dirty="0">
                <a:solidFill>
                  <a:srgbClr val="FF0000"/>
                </a:solidFill>
              </a:rPr>
              <a:t>Annual depreciation expense varies</a:t>
            </a:r>
            <a:r>
              <a:rPr lang="en-US" sz="2400" b="1" dirty="0"/>
              <a:t>, but </a:t>
            </a:r>
            <a:r>
              <a:rPr lang="en-US" sz="2400" b="1" dirty="0">
                <a:solidFill>
                  <a:srgbClr val="FF0000"/>
                </a:solidFill>
              </a:rPr>
              <a:t>total depreciation expense is the same </a:t>
            </a:r>
            <a:r>
              <a:rPr lang="en-US" sz="2400" dirty="0"/>
              <a:t>(€12,000) for the five-year period.</a:t>
            </a:r>
            <a:endParaRPr lang="en-US" dirty="0"/>
          </a:p>
        </p:txBody>
      </p:sp>
      <p:sp>
        <p:nvSpPr>
          <p:cNvPr id="15" name="Content Placeholder 5">
            <a:extLst>
              <a:ext uri="{FF2B5EF4-FFF2-40B4-BE49-F238E27FC236}">
                <a16:creationId xmlns:a16="http://schemas.microsoft.com/office/drawing/2014/main" id="{DF387FDA-3CCF-BE16-01FA-F6A6D4B2EC0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937727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Comparison of Methods - Graph</a:t>
            </a:r>
            <a:endParaRPr lang="en-IN" dirty="0"/>
          </a:p>
        </p:txBody>
      </p:sp>
      <p:pic>
        <p:nvPicPr>
          <p:cNvPr id="5" name="Picture Placeholder 4" descr="A line graph depicts the depreciation expense pattern under three methods. The vertical axis labeled, Depreciation Expense, ranges from 0 to Euro 5,000, in increments of Euro 1,000. The horizontal axis labeled, Year, ranges from 2025 to 2029, in intervals of 1. The key notes on the top right of the graph read: Straight-line, Declining-balance, and Units-of-activity. Three lines are plotted on the graph. The line representing straight line method starts at value 2,500 in year 2025 and runs parallel to horizontal axis through to year 2029. Another line representing Declining-balance method starts at (2025, 5,000) and slopes negatively to terminate at (2029, 500). Another line representing Units-of-activity method is plotted at the following points: (2025, 1,600); (2026, 3,700); (2027, 2,500); (2028, 2,900); and (2029, 1,200). All values are approximate.">
            <a:extLst>
              <a:ext uri="{FF2B5EF4-FFF2-40B4-BE49-F238E27FC236}">
                <a16:creationId xmlns:a16="http://schemas.microsoft.com/office/drawing/2014/main" id="{0388AFA0-8D0F-E2C4-D0BC-8AFA6254A4AA}"/>
              </a:ext>
            </a:extLst>
          </p:cNvPr>
          <p:cNvPicPr>
            <a:picLocks noGrp="1" noChangeAspect="1"/>
          </p:cNvPicPr>
          <p:nvPr>
            <p:ph type="pic" sz="quarter" idx="17"/>
          </p:nvPr>
        </p:nvPicPr>
        <p:blipFill rotWithShape="1">
          <a:blip r:embed="rId2"/>
          <a:stretch/>
        </p:blipFill>
        <p:spPr>
          <a:xfrm>
            <a:off x="1239667" y="1168431"/>
            <a:ext cx="6663690" cy="4191000"/>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1239667" y="5552633"/>
            <a:ext cx="4765207" cy="496818"/>
          </a:xfrm>
        </p:spPr>
        <p:txBody>
          <a:bodyPr>
            <a:normAutofit/>
          </a:bodyPr>
          <a:lstStyle/>
          <a:p>
            <a:pPr marL="0" indent="0">
              <a:buNone/>
            </a:pPr>
            <a:r>
              <a:rPr lang="en-US" altLang="en-US" sz="2000" b="1" dirty="0"/>
              <a:t>Illustration 9.15: </a:t>
            </a:r>
            <a:r>
              <a:rPr lang="en-US" altLang="en-US" sz="2000" dirty="0"/>
              <a:t>Patterns of depreciation</a:t>
            </a:r>
          </a:p>
        </p:txBody>
      </p:sp>
      <p:sp>
        <p:nvSpPr>
          <p:cNvPr id="14" name="Content Placeholder 5">
            <a:extLst>
              <a:ext uri="{FF2B5EF4-FFF2-40B4-BE49-F238E27FC236}">
                <a16:creationId xmlns:a16="http://schemas.microsoft.com/office/drawing/2014/main" id="{59AA50DC-4088-A42D-2778-0503125D14E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895235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Component Depreciation</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normAutofit/>
          </a:bodyPr>
          <a:lstStyle/>
          <a:p>
            <a:r>
              <a:rPr lang="en-US" dirty="0"/>
              <a:t>IFRS requires component depreciation for plant assets</a:t>
            </a:r>
          </a:p>
          <a:p>
            <a:r>
              <a:rPr lang="en-US" dirty="0"/>
              <a:t>Any significant parts of a plant asset that have </a:t>
            </a:r>
            <a:r>
              <a:rPr lang="en-US" dirty="0">
                <a:solidFill>
                  <a:srgbClr val="FF0000"/>
                </a:solidFill>
              </a:rPr>
              <a:t>significantly different estimated useful lives </a:t>
            </a:r>
            <a:r>
              <a:rPr lang="en-US" dirty="0"/>
              <a:t>should be </a:t>
            </a:r>
            <a:r>
              <a:rPr lang="en-US" dirty="0">
                <a:solidFill>
                  <a:srgbClr val="FF0000"/>
                </a:solidFill>
              </a:rPr>
              <a:t>separately depreciated</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593653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Component Depreciation Example</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438447" y="1309567"/>
            <a:ext cx="8115301" cy="4961351"/>
          </a:xfrm>
        </p:spPr>
        <p:txBody>
          <a:bodyPr>
            <a:normAutofit fontScale="85000" lnSpcReduction="20000"/>
          </a:bodyPr>
          <a:lstStyle/>
          <a:p>
            <a:pPr marL="0" indent="0">
              <a:lnSpc>
                <a:spcPct val="120000"/>
              </a:lnSpc>
              <a:buNone/>
            </a:pPr>
            <a:r>
              <a:rPr lang="en-US" b="1" dirty="0"/>
              <a:t>Illustration: </a:t>
            </a:r>
            <a:r>
              <a:rPr lang="en-US" dirty="0"/>
              <a:t>Lexure Construction builds an office building for HK$4,000,000, not including the cost of the land. If the HK$4,000,000 is allocated over the 40-year useful life of the building, Lexure reports HK$100,000 (HK$4,000,000 ÷ 40) of depreciation per year, assuming straight-line depreciation and no residual value. However, </a:t>
            </a:r>
            <a:r>
              <a:rPr lang="en-US" dirty="0">
                <a:solidFill>
                  <a:srgbClr val="FF0000"/>
                </a:solidFill>
              </a:rPr>
              <a:t>assume that HK$320,000 of the cost of the building relates to a heating, ventilation, and air conditioning (HVAC) system </a:t>
            </a:r>
            <a:r>
              <a:rPr lang="en-US" dirty="0"/>
              <a:t>and </a:t>
            </a:r>
            <a:r>
              <a:rPr lang="en-US" dirty="0">
                <a:solidFill>
                  <a:srgbClr val="FF0000"/>
                </a:solidFill>
              </a:rPr>
              <a:t>HK$600,000 relates to flooring</a:t>
            </a:r>
            <a:r>
              <a:rPr lang="en-US" dirty="0"/>
              <a:t>. Because the HVAC system has a depreciable life of five years and the flooring has a depreciable life of 10 years, Lexure must use component depreciation. It must reclassify HK$320,000 of the cost of the building to the HVAC system and HK$600,000 to the cost of flooring.</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2442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4353" y="460255"/>
            <a:ext cx="8115301" cy="1040664"/>
          </a:xfrm>
        </p:spPr>
        <p:txBody>
          <a:bodyPr>
            <a:noAutofit/>
          </a:bodyPr>
          <a:lstStyle/>
          <a:p>
            <a:r>
              <a:rPr lang="en-US" dirty="0"/>
              <a:t>Component Depreciation – Example Calculated</a:t>
            </a:r>
            <a:endParaRPr lang="en-IN" dirty="0"/>
          </a:p>
        </p:txBody>
      </p:sp>
      <p:sp>
        <p:nvSpPr>
          <p:cNvPr id="8" name="Content Placeholder 7">
            <a:extLst>
              <a:ext uri="{FF2B5EF4-FFF2-40B4-BE49-F238E27FC236}">
                <a16:creationId xmlns:a16="http://schemas.microsoft.com/office/drawing/2014/main" id="{78C57D95-0813-260B-155A-5453D88AFA27}"/>
              </a:ext>
            </a:extLst>
          </p:cNvPr>
          <p:cNvSpPr>
            <a:spLocks noGrp="1"/>
          </p:cNvSpPr>
          <p:nvPr>
            <p:ph sz="quarter" idx="12"/>
          </p:nvPr>
        </p:nvSpPr>
        <p:spPr>
          <a:xfrm>
            <a:off x="513862" y="1593750"/>
            <a:ext cx="8115301" cy="1419342"/>
          </a:xfrm>
        </p:spPr>
        <p:txBody>
          <a:bodyPr>
            <a:normAutofit/>
          </a:bodyPr>
          <a:lstStyle/>
          <a:p>
            <a:pPr marL="0" indent="0">
              <a:buNone/>
            </a:pPr>
            <a:r>
              <a:rPr lang="en-US" sz="2600" dirty="0"/>
              <a:t>Assuming that Lexure uses straight-line depreciation, the following shows the computation of component depreciation for the first year of the office building.</a:t>
            </a:r>
          </a:p>
        </p:txBody>
      </p:sp>
      <p:graphicFrame>
        <p:nvGraphicFramePr>
          <p:cNvPr id="19" name="Table 19">
            <a:extLst>
              <a:ext uri="{FF2B5EF4-FFF2-40B4-BE49-F238E27FC236}">
                <a16:creationId xmlns:a16="http://schemas.microsoft.com/office/drawing/2014/main" id="{57EE2622-8B0E-1BA2-6AC1-654FC60AFEA8}"/>
              </a:ext>
            </a:extLst>
          </p:cNvPr>
          <p:cNvGraphicFramePr>
            <a:graphicFrameLocks noGrp="1"/>
          </p:cNvGraphicFramePr>
          <p:nvPr>
            <p:ph type="tbl" sz="quarter" idx="19"/>
            <p:extLst>
              <p:ext uri="{D42A27DB-BD31-4B8C-83A1-F6EECF244321}">
                <p14:modId xmlns:p14="http://schemas.microsoft.com/office/powerpoint/2010/main" val="1442941621"/>
              </p:ext>
            </p:extLst>
          </p:nvPr>
        </p:nvGraphicFramePr>
        <p:xfrm>
          <a:off x="511577" y="3069797"/>
          <a:ext cx="8117586" cy="1854200"/>
        </p:xfrm>
        <a:graphic>
          <a:graphicData uri="http://schemas.openxmlformats.org/drawingml/2006/table">
            <a:tbl>
              <a:tblPr firstRow="1" bandRow="1">
                <a:tableStyleId>{2D5ABB26-0587-4C30-8999-92F81FD0307C}</a:tableStyleId>
              </a:tblPr>
              <a:tblGrid>
                <a:gridCol w="6578981">
                  <a:extLst>
                    <a:ext uri="{9D8B030D-6E8A-4147-A177-3AD203B41FA5}">
                      <a16:colId xmlns:a16="http://schemas.microsoft.com/office/drawing/2014/main" val="1194986489"/>
                    </a:ext>
                  </a:extLst>
                </a:gridCol>
                <a:gridCol w="1538605">
                  <a:extLst>
                    <a:ext uri="{9D8B030D-6E8A-4147-A177-3AD203B41FA5}">
                      <a16:colId xmlns:a16="http://schemas.microsoft.com/office/drawing/2014/main" val="1478333317"/>
                    </a:ext>
                  </a:extLst>
                </a:gridCol>
              </a:tblGrid>
              <a:tr h="370840">
                <a:tc>
                  <a:txBody>
                    <a:bodyPr/>
                    <a:lstStyle/>
                    <a:p>
                      <a:r>
                        <a:rPr lang="en-IN" sz="1800" dirty="0"/>
                        <a:t>Building cost adjusted (HK$4,000,000 − HK$320,000 − HK$600,000)</a:t>
                      </a:r>
                    </a:p>
                  </a:txBody>
                  <a:tcPr anchor="ctr"/>
                </a:tc>
                <a:tc>
                  <a:txBody>
                    <a:bodyPr/>
                    <a:lstStyle/>
                    <a:p>
                      <a:pPr algn="r"/>
                      <a:r>
                        <a:rPr lang="en-IN" sz="1800" u="dbl" baseline="0" dirty="0"/>
                        <a:t>HK$3,080,000</a:t>
                      </a:r>
                    </a:p>
                  </a:txBody>
                  <a:tcPr anchor="ctr"/>
                </a:tc>
                <a:extLst>
                  <a:ext uri="{0D108BD9-81ED-4DB2-BD59-A6C34878D82A}">
                    <a16:rowId xmlns:a16="http://schemas.microsoft.com/office/drawing/2014/main" val="2817023254"/>
                  </a:ext>
                </a:extLst>
              </a:tr>
              <a:tr h="370840">
                <a:tc>
                  <a:txBody>
                    <a:bodyPr/>
                    <a:lstStyle/>
                    <a:p>
                      <a:r>
                        <a:rPr lang="en-IN" sz="1800" dirty="0"/>
                        <a:t>Building cost depreciation per year (HK$3,080,000 ÷ 40)</a:t>
                      </a:r>
                    </a:p>
                  </a:txBody>
                  <a:tcPr anchor="ctr"/>
                </a:tc>
                <a:tc>
                  <a:txBody>
                    <a:bodyPr/>
                    <a:lstStyle/>
                    <a:p>
                      <a:pPr algn="r"/>
                      <a:r>
                        <a:rPr lang="en-IN" sz="1800" dirty="0"/>
                        <a:t>HK$ 77,000</a:t>
                      </a:r>
                    </a:p>
                  </a:txBody>
                  <a:tcPr anchor="ctr"/>
                </a:tc>
                <a:extLst>
                  <a:ext uri="{0D108BD9-81ED-4DB2-BD59-A6C34878D82A}">
                    <a16:rowId xmlns:a16="http://schemas.microsoft.com/office/drawing/2014/main" val="1837607061"/>
                  </a:ext>
                </a:extLst>
              </a:tr>
              <a:tr h="370840">
                <a:tc>
                  <a:txBody>
                    <a:bodyPr/>
                    <a:lstStyle/>
                    <a:p>
                      <a:r>
                        <a:rPr lang="en-IN" sz="1800" dirty="0"/>
                        <a:t>HVAC system depreciation (</a:t>
                      </a:r>
                      <a:r>
                        <a:rPr lang="en-IN" sz="1800" dirty="0">
                          <a:solidFill>
                            <a:srgbClr val="FF0000"/>
                          </a:solidFill>
                        </a:rPr>
                        <a:t>HK$320,000 ÷ 5</a:t>
                      </a:r>
                      <a:r>
                        <a:rPr lang="en-IN" sz="1800" dirty="0"/>
                        <a:t>)</a:t>
                      </a:r>
                    </a:p>
                  </a:txBody>
                  <a:tcPr anchor="ctr"/>
                </a:tc>
                <a:tc>
                  <a:txBody>
                    <a:bodyPr/>
                    <a:lstStyle/>
                    <a:p>
                      <a:pPr algn="r"/>
                      <a:r>
                        <a:rPr lang="en-IN" sz="1800" dirty="0">
                          <a:solidFill>
                            <a:srgbClr val="FF0000"/>
                          </a:solidFill>
                        </a:rPr>
                        <a:t>64,000</a:t>
                      </a:r>
                    </a:p>
                  </a:txBody>
                  <a:tcPr anchor="ctr"/>
                </a:tc>
                <a:extLst>
                  <a:ext uri="{0D108BD9-81ED-4DB2-BD59-A6C34878D82A}">
                    <a16:rowId xmlns:a16="http://schemas.microsoft.com/office/drawing/2014/main" val="2412323623"/>
                  </a:ext>
                </a:extLst>
              </a:tr>
              <a:tr h="370840">
                <a:tc>
                  <a:txBody>
                    <a:bodyPr/>
                    <a:lstStyle/>
                    <a:p>
                      <a:r>
                        <a:rPr lang="en-IN" sz="1800" dirty="0"/>
                        <a:t>Flooring depreciation (</a:t>
                      </a:r>
                      <a:r>
                        <a:rPr lang="en-IN" sz="1800" dirty="0">
                          <a:solidFill>
                            <a:srgbClr val="FF0000"/>
                          </a:solidFill>
                        </a:rPr>
                        <a:t>HK$600,000 ÷ 10</a:t>
                      </a:r>
                      <a:r>
                        <a:rPr lang="en-IN" sz="1800" dirty="0"/>
                        <a:t>)</a:t>
                      </a:r>
                    </a:p>
                  </a:txBody>
                  <a:tcPr anchor="ctr"/>
                </a:tc>
                <a:tc>
                  <a:txBody>
                    <a:bodyPr/>
                    <a:lstStyle/>
                    <a:p>
                      <a:pPr algn="r"/>
                      <a:r>
                        <a:rPr lang="en-IN" sz="1800" dirty="0">
                          <a:solidFill>
                            <a:srgbClr val="FF0000"/>
                          </a:solidFill>
                        </a:rPr>
                        <a:t>60,000</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7044639"/>
                  </a:ext>
                </a:extLst>
              </a:tr>
              <a:tr h="370840">
                <a:tc>
                  <a:txBody>
                    <a:bodyPr/>
                    <a:lstStyle/>
                    <a:p>
                      <a:r>
                        <a:rPr lang="en-IN" sz="1800" b="1" dirty="0">
                          <a:solidFill>
                            <a:schemeClr val="accent2"/>
                          </a:solidFill>
                        </a:rPr>
                        <a:t>Total component depreciation in first year</a:t>
                      </a:r>
                    </a:p>
                  </a:txBody>
                  <a:tcPr anchor="ctr">
                    <a:lnB w="12700" cap="flat" cmpd="sng" algn="ctr">
                      <a:noFill/>
                      <a:prstDash val="solid"/>
                      <a:round/>
                      <a:headEnd type="none" w="med" len="med"/>
                      <a:tailEnd type="none" w="med" len="med"/>
                    </a:lnB>
                  </a:tcPr>
                </a:tc>
                <a:tc>
                  <a:txBody>
                    <a:bodyPr/>
                    <a:lstStyle/>
                    <a:p>
                      <a:pPr algn="r"/>
                      <a:r>
                        <a:rPr lang="en-IN" sz="1800" b="1" u="dbl" baseline="0" dirty="0">
                          <a:solidFill>
                            <a:schemeClr val="accent2"/>
                          </a:solidFill>
                        </a:rPr>
                        <a:t>   HK$ 201,000</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0641675"/>
                  </a:ext>
                </a:extLst>
              </a:tr>
            </a:tbl>
          </a:graphicData>
        </a:graphic>
      </p:graphicFrame>
      <p:sp>
        <p:nvSpPr>
          <p:cNvPr id="11" name="Content Placeholder 10">
            <a:extLst>
              <a:ext uri="{FF2B5EF4-FFF2-40B4-BE49-F238E27FC236}">
                <a16:creationId xmlns:a16="http://schemas.microsoft.com/office/drawing/2014/main" id="{730D5317-FF9D-A950-088B-E98F481A2283}"/>
              </a:ext>
            </a:extLst>
          </p:cNvPr>
          <p:cNvSpPr>
            <a:spLocks noGrp="1"/>
          </p:cNvSpPr>
          <p:nvPr>
            <p:ph sz="quarter" idx="18"/>
          </p:nvPr>
        </p:nvSpPr>
        <p:spPr>
          <a:xfrm>
            <a:off x="511577" y="5885606"/>
            <a:ext cx="8037512" cy="426068"/>
          </a:xfrm>
        </p:spPr>
        <p:txBody>
          <a:bodyPr>
            <a:normAutofit/>
          </a:bodyPr>
          <a:lstStyle/>
          <a:p>
            <a:pPr marL="0" indent="0">
              <a:buNone/>
            </a:pPr>
            <a:r>
              <a:rPr lang="en-CA" sz="2000" b="1" dirty="0"/>
              <a:t>Illustration 9.16: </a:t>
            </a:r>
            <a:r>
              <a:rPr lang="en-CA" sz="2000" dirty="0"/>
              <a:t>Component of depreciation computation</a:t>
            </a:r>
          </a:p>
        </p:txBody>
      </p:sp>
      <p:sp>
        <p:nvSpPr>
          <p:cNvPr id="13" name="Content Placeholder 5">
            <a:extLst>
              <a:ext uri="{FF2B5EF4-FFF2-40B4-BE49-F238E27FC236}">
                <a16:creationId xmlns:a16="http://schemas.microsoft.com/office/drawing/2014/main" id="{31209C12-0D85-52B2-6B8A-2C23AA32442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098595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Depreciation and Income Taxes</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normAutofit/>
          </a:bodyPr>
          <a:lstStyle/>
          <a:p>
            <a:pPr>
              <a:lnSpc>
                <a:spcPct val="120000"/>
              </a:lnSpc>
            </a:pPr>
            <a:r>
              <a:rPr lang="en-US" dirty="0"/>
              <a:t>Tax laws do not require taxpayer to use the same depreciation method on the tax return that is used in preparing financial statements.</a:t>
            </a:r>
          </a:p>
          <a:p>
            <a:pPr>
              <a:lnSpc>
                <a:spcPct val="120000"/>
              </a:lnSpc>
            </a:pPr>
            <a:r>
              <a:rPr lang="en-US" dirty="0"/>
              <a:t>Many companies use </a:t>
            </a:r>
            <a:r>
              <a:rPr lang="en-US" dirty="0">
                <a:solidFill>
                  <a:srgbClr val="FF0000"/>
                </a:solidFill>
              </a:rPr>
              <a:t>straight-line in their financial statements </a:t>
            </a:r>
            <a:r>
              <a:rPr lang="en-US" dirty="0"/>
              <a:t>to </a:t>
            </a:r>
            <a:r>
              <a:rPr lang="en-US" dirty="0">
                <a:solidFill>
                  <a:srgbClr val="FF0000"/>
                </a:solidFill>
              </a:rPr>
              <a:t>maximize net income</a:t>
            </a:r>
            <a:r>
              <a:rPr lang="en-US" dirty="0"/>
              <a:t>.</a:t>
            </a:r>
          </a:p>
          <a:p>
            <a:pPr>
              <a:lnSpc>
                <a:spcPct val="120000"/>
              </a:lnSpc>
            </a:pPr>
            <a:r>
              <a:rPr lang="en-US" dirty="0"/>
              <a:t>Depreciation for tax purposes need not equal depreciation for financial reporting purposes.</a:t>
            </a:r>
          </a:p>
          <a:p>
            <a:pPr>
              <a:lnSpc>
                <a:spcPct val="120000"/>
              </a:lnSpc>
            </a:pPr>
            <a:r>
              <a:rPr lang="en-US" dirty="0"/>
              <a:t>They also use an </a:t>
            </a:r>
            <a:r>
              <a:rPr lang="en-US" dirty="0">
                <a:solidFill>
                  <a:srgbClr val="FF0000"/>
                </a:solidFill>
              </a:rPr>
              <a:t>accelerated depreciation method on their tax returns to minimize their income taxes</a:t>
            </a:r>
            <a:r>
              <a:rPr lang="en-US" dirty="0"/>
              <a: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759217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Comparison of Methods - Graph</a:t>
            </a:r>
            <a:endParaRPr lang="en-IN" dirty="0"/>
          </a:p>
        </p:txBody>
      </p:sp>
      <p:pic>
        <p:nvPicPr>
          <p:cNvPr id="5" name="Picture Placeholder 4" descr="A line graph depicts the depreciation expense pattern under three methods. The vertical axis labeled, Depreciation Expense, ranges from 0 to Euro 5,000, in increments of Euro 1,000. The horizontal axis labeled, Year, ranges from 2025 to 2029, in intervals of 1. The key notes on the top right of the graph read: Straight-line, Declining-balance, and Units-of-activity. Three lines are plotted on the graph. The line representing straight line method starts at value 2,500 in year 2025 and runs parallel to horizontal axis through to year 2029. Another line representing Declining-balance method starts at (2025, 5,000) and slopes negatively to terminate at (2029, 500). Another line representing Units-of-activity method is plotted at the following points: (2025, 1,600); (2026, 3,700); (2027, 2,500); (2028, 2,900); and (2029, 1,200). All values are approximate.">
            <a:extLst>
              <a:ext uri="{FF2B5EF4-FFF2-40B4-BE49-F238E27FC236}">
                <a16:creationId xmlns:a16="http://schemas.microsoft.com/office/drawing/2014/main" id="{0388AFA0-8D0F-E2C4-D0BC-8AFA6254A4AA}"/>
              </a:ext>
            </a:extLst>
          </p:cNvPr>
          <p:cNvPicPr>
            <a:picLocks noGrp="1" noChangeAspect="1"/>
          </p:cNvPicPr>
          <p:nvPr>
            <p:ph type="pic" sz="quarter" idx="17"/>
          </p:nvPr>
        </p:nvPicPr>
        <p:blipFill rotWithShape="1">
          <a:blip r:embed="rId2"/>
          <a:stretch/>
        </p:blipFill>
        <p:spPr>
          <a:xfrm>
            <a:off x="1239667" y="1168431"/>
            <a:ext cx="6663690" cy="4191000"/>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1239667" y="5552633"/>
            <a:ext cx="4765207" cy="496818"/>
          </a:xfrm>
        </p:spPr>
        <p:txBody>
          <a:bodyPr>
            <a:normAutofit/>
          </a:bodyPr>
          <a:lstStyle/>
          <a:p>
            <a:pPr marL="0" indent="0">
              <a:buNone/>
            </a:pPr>
            <a:r>
              <a:rPr lang="en-US" altLang="en-US" sz="2000" b="1" dirty="0"/>
              <a:t>Illustration 9.15: </a:t>
            </a:r>
            <a:r>
              <a:rPr lang="en-US" altLang="en-US" sz="2000" dirty="0"/>
              <a:t>Patterns of depreciation</a:t>
            </a:r>
          </a:p>
        </p:txBody>
      </p:sp>
      <p:sp>
        <p:nvSpPr>
          <p:cNvPr id="14" name="Content Placeholder 5">
            <a:extLst>
              <a:ext uri="{FF2B5EF4-FFF2-40B4-BE49-F238E27FC236}">
                <a16:creationId xmlns:a16="http://schemas.microsoft.com/office/drawing/2014/main" id="{59AA50DC-4088-A42D-2778-0503125D14E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90979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Revising Periodic Depreciation</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normAutofit/>
          </a:bodyPr>
          <a:lstStyle/>
          <a:p>
            <a:pPr>
              <a:lnSpc>
                <a:spcPct val="120000"/>
              </a:lnSpc>
            </a:pPr>
            <a:r>
              <a:rPr lang="en-US" dirty="0"/>
              <a:t>Accounted for in period of change and future periods (Change in Estimate)</a:t>
            </a:r>
          </a:p>
          <a:p>
            <a:pPr>
              <a:lnSpc>
                <a:spcPct val="120000"/>
              </a:lnSpc>
            </a:pPr>
            <a:r>
              <a:rPr lang="en-US" dirty="0"/>
              <a:t>No change in depreciation reported for prior years</a:t>
            </a:r>
          </a:p>
          <a:p>
            <a:pPr>
              <a:lnSpc>
                <a:spcPct val="120000"/>
              </a:lnSpc>
            </a:pPr>
            <a:r>
              <a:rPr lang="en-US" dirty="0"/>
              <a:t>Not considered an error</a:t>
            </a:r>
          </a:p>
          <a:p>
            <a:pPr>
              <a:lnSpc>
                <a:spcPct val="120000"/>
              </a:lnSpc>
            </a:pPr>
            <a:r>
              <a:rPr lang="en-US" dirty="0"/>
              <a:t>Use a step-by-step approach: </a:t>
            </a:r>
          </a:p>
          <a:p>
            <a:pPr marL="958850" lvl="1" indent="-514350">
              <a:lnSpc>
                <a:spcPct val="120000"/>
              </a:lnSpc>
              <a:buSzPct val="100000"/>
              <a:buFont typeface="+mj-lt"/>
              <a:buAutoNum type="arabicPeriod"/>
            </a:pPr>
            <a:r>
              <a:rPr lang="en-US" dirty="0"/>
              <a:t>determine new depreciable cost</a:t>
            </a:r>
          </a:p>
          <a:p>
            <a:pPr marL="958850" lvl="1" indent="-514350">
              <a:lnSpc>
                <a:spcPct val="120000"/>
              </a:lnSpc>
              <a:buSzPct val="100000"/>
              <a:buFont typeface="+mj-lt"/>
              <a:buAutoNum type="arabicPeriod"/>
            </a:pPr>
            <a:r>
              <a:rPr lang="en-US" dirty="0"/>
              <a:t>divide by remaining useful life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18023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59164"/>
            <a:ext cx="8115301" cy="1739672"/>
          </a:xfrm>
        </p:spPr>
        <p:txBody>
          <a:bodyPr>
            <a:noAutofit/>
          </a:bodyPr>
          <a:lstStyle/>
          <a:p>
            <a:r>
              <a:rPr lang="en-GB" dirty="0"/>
              <a:t>Learning Objective 2</a:t>
            </a:r>
            <a:br>
              <a:rPr lang="en-GB" dirty="0"/>
            </a:br>
            <a:r>
              <a:rPr lang="en-US" dirty="0"/>
              <a:t>Apply Depreciation Methods to Plant Assets.</a:t>
            </a:r>
            <a:endParaRPr lang="en-IN" dirty="0"/>
          </a:p>
        </p:txBody>
      </p:sp>
      <p:sp>
        <p:nvSpPr>
          <p:cNvPr id="7" name="Content Placeholder 5">
            <a:extLst>
              <a:ext uri="{FF2B5EF4-FFF2-40B4-BE49-F238E27FC236}">
                <a16:creationId xmlns:a16="http://schemas.microsoft.com/office/drawing/2014/main" id="{3359C7EE-E133-EC39-3C13-83983DE8B27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5342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p:txBody>
          <a:bodyPr>
            <a:noAutofit/>
          </a:bodyPr>
          <a:lstStyle/>
          <a:p>
            <a:r>
              <a:rPr lang="en-IN" dirty="0"/>
              <a:t>Revising Periodic Depreciation Example</a:t>
            </a:r>
          </a:p>
        </p:txBody>
      </p:sp>
      <p:sp>
        <p:nvSpPr>
          <p:cNvPr id="3" name="Content Placeholder 2">
            <a:extLst>
              <a:ext uri="{FF2B5EF4-FFF2-40B4-BE49-F238E27FC236}">
                <a16:creationId xmlns:a16="http://schemas.microsoft.com/office/drawing/2014/main" id="{8F42A4F3-DAEE-7D4B-01CC-C950E7A17542}"/>
              </a:ext>
            </a:extLst>
          </p:cNvPr>
          <p:cNvSpPr>
            <a:spLocks noGrp="1"/>
          </p:cNvSpPr>
          <p:nvPr>
            <p:ph sz="quarter" idx="12"/>
          </p:nvPr>
        </p:nvSpPr>
        <p:spPr>
          <a:xfrm>
            <a:off x="461717" y="1569091"/>
            <a:ext cx="8220563" cy="1859909"/>
          </a:xfrm>
        </p:spPr>
        <p:txBody>
          <a:bodyPr>
            <a:noAutofit/>
          </a:bodyPr>
          <a:lstStyle/>
          <a:p>
            <a:pPr marL="0" indent="0">
              <a:buNone/>
            </a:pPr>
            <a:r>
              <a:rPr lang="en-US" sz="2600" dirty="0"/>
              <a:t>Illustration: On Jan 1</a:t>
            </a:r>
            <a:r>
              <a:rPr lang="en-US" sz="2600" baseline="30000" dirty="0"/>
              <a:t>st</a:t>
            </a:r>
            <a:r>
              <a:rPr lang="en-US" sz="2600" dirty="0"/>
              <a:t>, 2025, Barb’s bought the truck for €13,000, with residue value 1000, useful life 5 year.</a:t>
            </a:r>
          </a:p>
          <a:p>
            <a:pPr marL="0" indent="0">
              <a:buNone/>
            </a:pPr>
            <a:r>
              <a:rPr lang="en-US" sz="2600" dirty="0"/>
              <a:t>On </a:t>
            </a:r>
            <a:r>
              <a:rPr lang="en-US" sz="2600" dirty="0">
                <a:solidFill>
                  <a:srgbClr val="FF0000"/>
                </a:solidFill>
              </a:rPr>
              <a:t>January 1, 2028</a:t>
            </a:r>
            <a:r>
              <a:rPr lang="en-US" sz="2600" dirty="0"/>
              <a:t>, Barb’s Florists decides to </a:t>
            </a:r>
            <a:r>
              <a:rPr lang="en-US" sz="2600" dirty="0">
                <a:solidFill>
                  <a:srgbClr val="FF0000"/>
                </a:solidFill>
              </a:rPr>
              <a:t>extend the useful life of the truck by one year </a:t>
            </a:r>
            <a:r>
              <a:rPr lang="en-US" sz="2600" dirty="0"/>
              <a:t>(a total life of six years) and </a:t>
            </a:r>
            <a:r>
              <a:rPr lang="en-US" sz="2600" dirty="0">
                <a:solidFill>
                  <a:srgbClr val="FF0000"/>
                </a:solidFill>
              </a:rPr>
              <a:t>increase its residual value to €2,200</a:t>
            </a:r>
            <a:r>
              <a:rPr lang="en-US" sz="2600" dirty="0"/>
              <a:t>. The company has used the straight-line method to depreciate the asset to date. Depreciation for the first 3 years is as follows.</a:t>
            </a:r>
          </a:p>
        </p:txBody>
      </p:sp>
      <p:graphicFrame>
        <p:nvGraphicFramePr>
          <p:cNvPr id="18" name="Content Placeholder 6" descr="Table is accessible to screenreaders">
            <a:extLst>
              <a:ext uri="{FF2B5EF4-FFF2-40B4-BE49-F238E27FC236}">
                <a16:creationId xmlns:a16="http://schemas.microsoft.com/office/drawing/2014/main" id="{8285D512-5440-20D6-13C7-AC3B7F257228}"/>
              </a:ext>
            </a:extLst>
          </p:cNvPr>
          <p:cNvGraphicFramePr>
            <a:graphicFrameLocks noGrp="1"/>
          </p:cNvGraphicFramePr>
          <p:nvPr>
            <p:ph type="tbl" sz="quarter" idx="19"/>
            <p:extLst>
              <p:ext uri="{D42A27DB-BD31-4B8C-83A1-F6EECF244321}">
                <p14:modId xmlns:p14="http://schemas.microsoft.com/office/powerpoint/2010/main" val="91426416"/>
              </p:ext>
            </p:extLst>
          </p:nvPr>
        </p:nvGraphicFramePr>
        <p:xfrm>
          <a:off x="819530" y="4420235"/>
          <a:ext cx="7165595" cy="2072640"/>
        </p:xfrm>
        <a:graphic>
          <a:graphicData uri="http://schemas.openxmlformats.org/drawingml/2006/table">
            <a:tbl>
              <a:tblPr firstRow="1" bandRow="1">
                <a:tableStyleId>{2D5ABB26-0587-4C30-8999-92F81FD0307C}</a:tableStyleId>
              </a:tblPr>
              <a:tblGrid>
                <a:gridCol w="2967863">
                  <a:extLst>
                    <a:ext uri="{9D8B030D-6E8A-4147-A177-3AD203B41FA5}">
                      <a16:colId xmlns:a16="http://schemas.microsoft.com/office/drawing/2014/main" val="20000"/>
                    </a:ext>
                  </a:extLst>
                </a:gridCol>
                <a:gridCol w="1444816">
                  <a:extLst>
                    <a:ext uri="{9D8B030D-6E8A-4147-A177-3AD203B41FA5}">
                      <a16:colId xmlns:a16="http://schemas.microsoft.com/office/drawing/2014/main" val="20001"/>
                    </a:ext>
                  </a:extLst>
                </a:gridCol>
                <a:gridCol w="2752916">
                  <a:extLst>
                    <a:ext uri="{9D8B030D-6E8A-4147-A177-3AD203B41FA5}">
                      <a16:colId xmlns:a16="http://schemas.microsoft.com/office/drawing/2014/main" val="3192616108"/>
                    </a:ext>
                  </a:extLst>
                </a:gridCol>
              </a:tblGrid>
              <a:tr h="252932">
                <a:tc>
                  <a:txBody>
                    <a:bodyPr/>
                    <a:lstStyle/>
                    <a:p>
                      <a:r>
                        <a:rPr lang="en-US" altLang="en-US" sz="2600" baseline="0" dirty="0">
                          <a:latin typeface="+mn-lt"/>
                          <a:cs typeface="Calibri" panose="020F0502020204030204" pitchFamily="34" charset="0"/>
                        </a:rPr>
                        <a:t>Equipment cost </a:t>
                      </a:r>
                      <a:endParaRPr lang="en-US" sz="2600" baseline="0" dirty="0">
                        <a:latin typeface="+mn-lt"/>
                        <a:cs typeface="Calibri" panose="020F0502020204030204" pitchFamily="34" charset="0"/>
                      </a:endParaRPr>
                    </a:p>
                  </a:txBody>
                  <a:tcPr marT="9144" marB="9144">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r>
                        <a:rPr lang="en-US" sz="2600" dirty="0">
                          <a:latin typeface="+mn-lt"/>
                        </a:rPr>
                        <a:t>€</a:t>
                      </a:r>
                      <a:r>
                        <a:rPr lang="en-US" altLang="en-US" sz="2600" baseline="0" dirty="0">
                          <a:latin typeface="+mn-lt"/>
                          <a:cs typeface="Calibri" panose="020F0502020204030204" pitchFamily="34" charset="0"/>
                        </a:rPr>
                        <a:t>13,000</a:t>
                      </a:r>
                      <a:endParaRPr lang="en-US" sz="26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endParaRPr lang="en-US" sz="26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52932">
                <a:tc>
                  <a:txBody>
                    <a:bodyPr/>
                    <a:lstStyle/>
                    <a:p>
                      <a:r>
                        <a:rPr lang="en-US" altLang="en-US" sz="2600" baseline="0" dirty="0">
                          <a:latin typeface="+mn-lt"/>
                          <a:cs typeface="Calibri" panose="020F0502020204030204" pitchFamily="34" charset="0"/>
                        </a:rPr>
                        <a:t>Residual value</a:t>
                      </a:r>
                      <a:endParaRPr lang="en-US" sz="2600" baseline="0" dirty="0">
                        <a:latin typeface="+mn-lt"/>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600" baseline="0" dirty="0">
                          <a:latin typeface="+mn-lt"/>
                          <a:cs typeface="Calibri" panose="020F0502020204030204" pitchFamily="34" charset="0"/>
                        </a:rPr>
                        <a:t>−   1,000</a:t>
                      </a:r>
                      <a:endParaRPr lang="en-US" sz="26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26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2932">
                <a:tc>
                  <a:txBody>
                    <a:bodyPr/>
                    <a:lstStyle/>
                    <a:p>
                      <a:r>
                        <a:rPr lang="en-US" altLang="en-US" sz="2600" baseline="0" dirty="0">
                          <a:latin typeface="+mn-lt"/>
                          <a:cs typeface="Calibri" panose="020F0502020204030204" pitchFamily="34" charset="0"/>
                        </a:rPr>
                        <a:t>Depreciable cost</a:t>
                      </a:r>
                      <a:endParaRPr lang="en-US" sz="2600" baseline="0" dirty="0">
                        <a:latin typeface="+mn-lt"/>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600" baseline="0" dirty="0">
                          <a:latin typeface="+mn-lt"/>
                          <a:cs typeface="Calibri" panose="020F0502020204030204" pitchFamily="34" charset="0"/>
                        </a:rPr>
                        <a:t>12,000</a:t>
                      </a:r>
                      <a:endParaRPr lang="en-US" sz="26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endParaRPr lang="en-US" sz="26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2932">
                <a:tc>
                  <a:txBody>
                    <a:bodyPr/>
                    <a:lstStyle/>
                    <a:p>
                      <a:r>
                        <a:rPr lang="en-US" altLang="en-US" sz="2600" baseline="0" dirty="0">
                          <a:latin typeface="+mn-lt"/>
                          <a:cs typeface="Calibri" panose="020F0502020204030204" pitchFamily="34" charset="0"/>
                        </a:rPr>
                        <a:t>Useful life (original)</a:t>
                      </a:r>
                      <a:endParaRPr lang="en-US" sz="2600" baseline="0" dirty="0">
                        <a:latin typeface="+mn-lt"/>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600" baseline="0" dirty="0">
                          <a:latin typeface="+mn-lt"/>
                          <a:cs typeface="Calibri" panose="020F0502020204030204" pitchFamily="34" charset="0"/>
                        </a:rPr>
                        <a:t>÷ 5 years</a:t>
                      </a:r>
                      <a:endParaRPr lang="en-US" sz="26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26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7251">
                <a:tc>
                  <a:txBody>
                    <a:bodyPr/>
                    <a:lstStyle/>
                    <a:p>
                      <a:r>
                        <a:rPr lang="en-US" altLang="en-US" sz="2600" baseline="0" dirty="0">
                          <a:latin typeface="+mn-lt"/>
                          <a:cs typeface="Calibri" panose="020F0502020204030204" pitchFamily="34" charset="0"/>
                        </a:rPr>
                        <a:t>Annual depreciation</a:t>
                      </a:r>
                      <a:endParaRPr lang="en-US" sz="2600" baseline="0" dirty="0">
                        <a:latin typeface="+mn-lt"/>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600" dirty="0">
                          <a:latin typeface="+mn-lt"/>
                        </a:rPr>
                        <a:t>€</a:t>
                      </a:r>
                      <a:r>
                        <a:rPr lang="en-US" altLang="en-US" sz="2600" baseline="0" dirty="0">
                          <a:latin typeface="+mn-lt"/>
                          <a:cs typeface="Calibri" panose="020F0502020204030204" pitchFamily="34" charset="0"/>
                        </a:rPr>
                        <a:t>  2,400</a:t>
                      </a:r>
                      <a:endParaRPr lang="en-US" sz="26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altLang="en-US" sz="2600" dirty="0"/>
                        <a:t>× 3 years = </a:t>
                      </a:r>
                      <a:r>
                        <a:rPr lang="en-US" sz="2600" dirty="0"/>
                        <a:t>€</a:t>
                      </a:r>
                      <a:r>
                        <a:rPr lang="en-US" altLang="en-US" sz="2600" b="1" dirty="0"/>
                        <a:t>7,200</a:t>
                      </a:r>
                    </a:p>
                  </a:txBody>
                  <a:tcPr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20" name="Content Placeholder 5">
            <a:extLst>
              <a:ext uri="{FF2B5EF4-FFF2-40B4-BE49-F238E27FC236}">
                <a16:creationId xmlns:a16="http://schemas.microsoft.com/office/drawing/2014/main" id="{F4C7EC0D-2D99-6381-5D5C-4C116362722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284906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5DB-6E34-B0A7-69F1-1A43A014C92B}"/>
              </a:ext>
            </a:extLst>
          </p:cNvPr>
          <p:cNvSpPr>
            <a:spLocks noGrp="1"/>
          </p:cNvSpPr>
          <p:nvPr>
            <p:ph type="title"/>
          </p:nvPr>
        </p:nvSpPr>
        <p:spPr>
          <a:xfrm>
            <a:off x="514353" y="460254"/>
            <a:ext cx="8115301" cy="1227143"/>
          </a:xfrm>
        </p:spPr>
        <p:txBody>
          <a:bodyPr>
            <a:noAutofit/>
          </a:bodyPr>
          <a:lstStyle/>
          <a:p>
            <a:r>
              <a:rPr lang="en-US" dirty="0"/>
              <a:t>Revising Depreciation Example – Book Value</a:t>
            </a:r>
            <a:endParaRPr lang="en-IN" dirty="0"/>
          </a:p>
        </p:txBody>
      </p:sp>
      <p:sp>
        <p:nvSpPr>
          <p:cNvPr id="3" name="Content Placeholder 2">
            <a:extLst>
              <a:ext uri="{FF2B5EF4-FFF2-40B4-BE49-F238E27FC236}">
                <a16:creationId xmlns:a16="http://schemas.microsoft.com/office/drawing/2014/main" id="{8F42A4F3-DAEE-7D4B-01CC-C950E7A17542}"/>
              </a:ext>
            </a:extLst>
          </p:cNvPr>
          <p:cNvSpPr>
            <a:spLocks noGrp="1"/>
          </p:cNvSpPr>
          <p:nvPr>
            <p:ph sz="quarter" idx="12"/>
          </p:nvPr>
        </p:nvSpPr>
        <p:spPr>
          <a:xfrm>
            <a:off x="513862" y="1960775"/>
            <a:ext cx="8309627" cy="536709"/>
          </a:xfrm>
        </p:spPr>
        <p:txBody>
          <a:bodyPr>
            <a:normAutofit/>
          </a:bodyPr>
          <a:lstStyle/>
          <a:p>
            <a:pPr marL="0" indent="0">
              <a:buNone/>
            </a:pPr>
            <a:r>
              <a:rPr lang="en-US" sz="2600" dirty="0"/>
              <a:t>Net book value at date of change in estimate (after 3 years).</a:t>
            </a:r>
          </a:p>
        </p:txBody>
      </p:sp>
      <p:graphicFrame>
        <p:nvGraphicFramePr>
          <p:cNvPr id="18" name="Content Placeholder 17" descr="Table is accessible to screenreaders">
            <a:extLst>
              <a:ext uri="{FF2B5EF4-FFF2-40B4-BE49-F238E27FC236}">
                <a16:creationId xmlns:a16="http://schemas.microsoft.com/office/drawing/2014/main" id="{120B8AC4-1B20-9F29-883F-13D24838F1F9}"/>
              </a:ext>
            </a:extLst>
          </p:cNvPr>
          <p:cNvGraphicFramePr>
            <a:graphicFrameLocks noGrp="1"/>
          </p:cNvGraphicFramePr>
          <p:nvPr>
            <p:ph type="tbl" sz="quarter" idx="19"/>
            <p:extLst>
              <p:ext uri="{D42A27DB-BD31-4B8C-83A1-F6EECF244321}">
                <p14:modId xmlns:p14="http://schemas.microsoft.com/office/powerpoint/2010/main" val="411020581"/>
              </p:ext>
            </p:extLst>
          </p:nvPr>
        </p:nvGraphicFramePr>
        <p:xfrm>
          <a:off x="1326264" y="2702405"/>
          <a:ext cx="6189815" cy="1658112"/>
        </p:xfrm>
        <a:graphic>
          <a:graphicData uri="http://schemas.openxmlformats.org/drawingml/2006/table">
            <a:tbl>
              <a:tblPr firstRow="1" bandRow="1">
                <a:tableStyleId>{2D5ABB26-0587-4C30-8999-92F81FD0307C}</a:tableStyleId>
              </a:tblPr>
              <a:tblGrid>
                <a:gridCol w="4781385">
                  <a:extLst>
                    <a:ext uri="{9D8B030D-6E8A-4147-A177-3AD203B41FA5}">
                      <a16:colId xmlns:a16="http://schemas.microsoft.com/office/drawing/2014/main" val="20000"/>
                    </a:ext>
                  </a:extLst>
                </a:gridCol>
                <a:gridCol w="1408430">
                  <a:extLst>
                    <a:ext uri="{9D8B030D-6E8A-4147-A177-3AD203B41FA5}">
                      <a16:colId xmlns:a16="http://schemas.microsoft.com/office/drawing/2014/main" val="20001"/>
                    </a:ext>
                  </a:extLst>
                </a:gridCol>
              </a:tblGrid>
              <a:tr h="246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latin typeface="Calibri" panose="020F0502020204030204" pitchFamily="34" charset="0"/>
                        </a:rPr>
                        <a:t>Plant Assets:</a:t>
                      </a:r>
                    </a:p>
                  </a:txBody>
                  <a:tcPr marT="9144" marB="9144">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en-US" sz="2600" b="0" dirty="0">
                        <a:latin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60374">
                <a:tc>
                  <a:txBody>
                    <a:bodyPr/>
                    <a:lstStyle/>
                    <a:p>
                      <a:pPr marL="0" marR="0" lvl="0" indent="174625" algn="l" defTabSz="914400" rtl="0" eaLnBrk="1" fontAlgn="auto" latinLnBrk="0" hangingPunct="1">
                        <a:lnSpc>
                          <a:spcPct val="100000"/>
                        </a:lnSpc>
                        <a:spcBef>
                          <a:spcPts val="0"/>
                        </a:spcBef>
                        <a:spcAft>
                          <a:spcPts val="0"/>
                        </a:spcAft>
                        <a:buClrTx/>
                        <a:buSzTx/>
                        <a:buFontTx/>
                        <a:buNone/>
                        <a:tabLst/>
                        <a:defRPr/>
                      </a:pPr>
                      <a:r>
                        <a:rPr lang="en-US" altLang="en-US" sz="2600" dirty="0">
                          <a:latin typeface="Calibri" panose="020F0502020204030204" pitchFamily="34" charset="0"/>
                        </a:rPr>
                        <a:t>Equipment</a:t>
                      </a:r>
                      <a:endParaRPr lang="en-US" altLang="en-US" sz="2600" b="0" dirty="0">
                        <a:latin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2600" dirty="0">
                          <a:latin typeface="Calibri" panose="020F0502020204030204" pitchFamily="34" charset="0"/>
                        </a:rPr>
                        <a:t>€13,000</a:t>
                      </a:r>
                      <a:endParaRPr lang="en-US" altLang="en-US" sz="2600" b="0" dirty="0">
                        <a:latin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8839">
                <a:tc>
                  <a:txBody>
                    <a:bodyPr/>
                    <a:lstStyle/>
                    <a:p>
                      <a:pPr marL="0" marR="0" lvl="0" indent="174625" algn="l" defTabSz="914400" rtl="0" eaLnBrk="1" fontAlgn="auto" latinLnBrk="0" hangingPunct="1">
                        <a:lnSpc>
                          <a:spcPct val="100000"/>
                        </a:lnSpc>
                        <a:spcBef>
                          <a:spcPts val="0"/>
                        </a:spcBef>
                        <a:spcAft>
                          <a:spcPts val="0"/>
                        </a:spcAft>
                        <a:buClrTx/>
                        <a:buSzTx/>
                        <a:buFontTx/>
                        <a:buNone/>
                        <a:tabLst/>
                        <a:defRPr/>
                      </a:pPr>
                      <a:r>
                        <a:rPr lang="en-US" altLang="en-US" sz="2600" dirty="0">
                          <a:latin typeface="Calibri" panose="020F0502020204030204" pitchFamily="34" charset="0"/>
                        </a:rPr>
                        <a:t>Accumulated depreciation</a:t>
                      </a:r>
                      <a:endParaRPr lang="en-US" altLang="en-US" sz="2600" b="0" dirty="0">
                        <a:latin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600" kern="1200" dirty="0">
                          <a:solidFill>
                            <a:schemeClr val="tx1"/>
                          </a:solidFill>
                          <a:latin typeface="Calibri" panose="020F0502020204030204" pitchFamily="34" charset="0"/>
                          <a:ea typeface="+mn-ea"/>
                          <a:cs typeface="+mn-cs"/>
                        </a:rPr>
                        <a:t> 7,200</a:t>
                      </a:r>
                      <a:endParaRPr lang="en-US" sz="2600" kern="1200" dirty="0">
                        <a:solidFill>
                          <a:schemeClr val="tx1"/>
                        </a:solidFill>
                        <a:latin typeface="Calibri" panose="020F0502020204030204" pitchFamily="34" charset="0"/>
                        <a:ea typeface="+mn-ea"/>
                        <a:cs typeface="+mn-cs"/>
                      </a:endParaRPr>
                    </a:p>
                  </a:txBody>
                  <a:tcPr marT="9144" marB="9144">
                    <a:lnL>
                      <a:noFill/>
                    </a:lnL>
                    <a:lnR w="19050" cap="flat" cmpd="sng" algn="ctr">
                      <a:no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08839">
                <a:tc>
                  <a:txBody>
                    <a:bodyPr/>
                    <a:lstStyle/>
                    <a:p>
                      <a:pPr marL="0" indent="406400">
                        <a:tabLst>
                          <a:tab pos="406400" algn="l"/>
                        </a:tabLst>
                      </a:pPr>
                      <a:r>
                        <a:rPr lang="en-US" altLang="en-US" sz="2600" dirty="0">
                          <a:latin typeface="Calibri" panose="020F0502020204030204" pitchFamily="34" charset="0"/>
                        </a:rPr>
                        <a:t> Net book value</a:t>
                      </a:r>
                      <a:endParaRPr lang="en-US" sz="2600" dirty="0">
                        <a:latin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2600" b="1" kern="1200" dirty="0">
                          <a:solidFill>
                            <a:schemeClr val="tx1"/>
                          </a:solidFill>
                          <a:latin typeface="Calibri" panose="020F0502020204030204" pitchFamily="34" charset="0"/>
                          <a:ea typeface="+mn-ea"/>
                          <a:cs typeface="+mn-cs"/>
                        </a:rPr>
                        <a:t>€  5,800</a:t>
                      </a:r>
                    </a:p>
                  </a:txBody>
                  <a:tcPr marT="9144" marB="9144">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19" name="Content Placeholder 5">
            <a:extLst>
              <a:ext uri="{FF2B5EF4-FFF2-40B4-BE49-F238E27FC236}">
                <a16:creationId xmlns:a16="http://schemas.microsoft.com/office/drawing/2014/main" id="{9B93EF77-B289-47EA-CEEF-2C264B5B9CC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08292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a:xfrm>
            <a:off x="514353" y="460255"/>
            <a:ext cx="8115301" cy="1095168"/>
          </a:xfrm>
        </p:spPr>
        <p:txBody>
          <a:bodyPr>
            <a:noAutofit/>
          </a:bodyPr>
          <a:lstStyle/>
          <a:p>
            <a:r>
              <a:rPr lang="en-US" dirty="0"/>
              <a:t>Revising Depreciation Example – New Amount</a:t>
            </a:r>
            <a:endParaRPr lang="en-IN" dirty="0"/>
          </a:p>
        </p:txBody>
      </p:sp>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513862" y="1593748"/>
            <a:ext cx="8115301" cy="540364"/>
          </a:xfrm>
        </p:spPr>
        <p:txBody>
          <a:bodyPr>
            <a:normAutofit/>
          </a:bodyPr>
          <a:lstStyle/>
          <a:p>
            <a:pPr marL="0" indent="0">
              <a:buNone/>
            </a:pPr>
            <a:r>
              <a:rPr lang="en-US" sz="2600" dirty="0"/>
              <a:t>Calculation of depreciation expense for 2028, year 4.</a:t>
            </a:r>
          </a:p>
        </p:txBody>
      </p:sp>
      <p:graphicFrame>
        <p:nvGraphicFramePr>
          <p:cNvPr id="16" name="Table 16">
            <a:extLst>
              <a:ext uri="{FF2B5EF4-FFF2-40B4-BE49-F238E27FC236}">
                <a16:creationId xmlns:a16="http://schemas.microsoft.com/office/drawing/2014/main" id="{77FBC644-87F6-09B5-F32E-F491BC198E6D}"/>
              </a:ext>
            </a:extLst>
          </p:cNvPr>
          <p:cNvGraphicFramePr>
            <a:graphicFrameLocks noGrp="1"/>
          </p:cNvGraphicFramePr>
          <p:nvPr>
            <p:ph type="tbl" sz="quarter" idx="19"/>
            <p:extLst>
              <p:ext uri="{D42A27DB-BD31-4B8C-83A1-F6EECF244321}">
                <p14:modId xmlns:p14="http://schemas.microsoft.com/office/powerpoint/2010/main" val="1539003746"/>
              </p:ext>
            </p:extLst>
          </p:nvPr>
        </p:nvGraphicFramePr>
        <p:xfrm>
          <a:off x="667195" y="2134112"/>
          <a:ext cx="7809611" cy="1981200"/>
        </p:xfrm>
        <a:graphic>
          <a:graphicData uri="http://schemas.openxmlformats.org/drawingml/2006/table">
            <a:tbl>
              <a:tblPr firstRow="1" bandRow="1">
                <a:tableStyleId>{2D5ABB26-0587-4C30-8999-92F81FD0307C}</a:tableStyleId>
              </a:tblPr>
              <a:tblGrid>
                <a:gridCol w="4948555">
                  <a:extLst>
                    <a:ext uri="{9D8B030D-6E8A-4147-A177-3AD203B41FA5}">
                      <a16:colId xmlns:a16="http://schemas.microsoft.com/office/drawing/2014/main" val="287936855"/>
                    </a:ext>
                  </a:extLst>
                </a:gridCol>
                <a:gridCol w="1049401">
                  <a:extLst>
                    <a:ext uri="{9D8B030D-6E8A-4147-A177-3AD203B41FA5}">
                      <a16:colId xmlns:a16="http://schemas.microsoft.com/office/drawing/2014/main" val="2793346644"/>
                    </a:ext>
                  </a:extLst>
                </a:gridCol>
                <a:gridCol w="1811655">
                  <a:extLst>
                    <a:ext uri="{9D8B030D-6E8A-4147-A177-3AD203B41FA5}">
                      <a16:colId xmlns:a16="http://schemas.microsoft.com/office/drawing/2014/main" val="3712046986"/>
                    </a:ext>
                  </a:extLst>
                </a:gridCol>
              </a:tblGrid>
              <a:tr h="229283">
                <a:tc>
                  <a:txBody>
                    <a:bodyPr/>
                    <a:lstStyle/>
                    <a:p>
                      <a:r>
                        <a:rPr lang="en-IN" sz="2000" dirty="0"/>
                        <a:t>Book value, 1/1/28 (€13,000 − €7,200)</a:t>
                      </a:r>
                    </a:p>
                  </a:txBody>
                  <a:tcPr anchor="ctr"/>
                </a:tc>
                <a:tc>
                  <a:txBody>
                    <a:bodyPr/>
                    <a:lstStyle/>
                    <a:p>
                      <a:pPr algn="r"/>
                      <a:r>
                        <a:rPr lang="en-IN" sz="2000" dirty="0"/>
                        <a:t>€5,800</a:t>
                      </a:r>
                    </a:p>
                  </a:txBody>
                  <a:tcPr anchor="ctr">
                    <a:lnB w="9525" cap="flat" cmpd="sng" algn="ctr">
                      <a:noFill/>
                      <a:prstDash val="solid"/>
                      <a:round/>
                      <a:headEnd type="none" w="med" len="med"/>
                      <a:tailEnd type="none" w="med" len="med"/>
                    </a:lnB>
                  </a:tcPr>
                </a:tc>
                <a:tc>
                  <a:txBody>
                    <a:bodyPr/>
                    <a:lstStyle/>
                    <a:p>
                      <a:pPr algn="ctr"/>
                      <a:endParaRPr lang="en-IN" sz="2000"/>
                    </a:p>
                  </a:txBody>
                  <a:tcPr anchor="ctr"/>
                </a:tc>
                <a:extLst>
                  <a:ext uri="{0D108BD9-81ED-4DB2-BD59-A6C34878D82A}">
                    <a16:rowId xmlns:a16="http://schemas.microsoft.com/office/drawing/2014/main" val="553033229"/>
                  </a:ext>
                </a:extLst>
              </a:tr>
              <a:tr h="229283">
                <a:tc>
                  <a:txBody>
                    <a:bodyPr/>
                    <a:lstStyle/>
                    <a:p>
                      <a:r>
                        <a:rPr lang="en-IN" sz="2000" dirty="0"/>
                        <a:t>Less: New residual value</a:t>
                      </a:r>
                    </a:p>
                  </a:txBody>
                  <a:tcPr anchor="ctr">
                    <a:lnR w="9525" cap="flat" cmpd="sng" algn="ctr">
                      <a:noFill/>
                      <a:prstDash val="solid"/>
                      <a:round/>
                      <a:headEnd type="none" w="med" len="med"/>
                      <a:tailEnd type="none" w="med" len="med"/>
                    </a:lnR>
                  </a:tcPr>
                </a:tc>
                <a:tc>
                  <a:txBody>
                    <a:bodyPr/>
                    <a:lstStyle/>
                    <a:p>
                      <a:pPr algn="r"/>
                      <a:r>
                        <a:rPr lang="en-IN" sz="2000" u="sng" dirty="0"/>
                        <a:t>  2,200</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tcPr>
                </a:tc>
                <a:tc>
                  <a:txBody>
                    <a:bodyPr/>
                    <a:lstStyle/>
                    <a:p>
                      <a:pPr algn="ctr"/>
                      <a:endParaRPr lang="en-IN" sz="2000"/>
                    </a:p>
                  </a:txBody>
                  <a:tcPr anchor="ctr">
                    <a:lnL w="9525" cap="flat" cmpd="sng" algn="ctr">
                      <a:noFill/>
                      <a:prstDash val="solid"/>
                      <a:round/>
                      <a:headEnd type="none" w="med" len="med"/>
                      <a:tailEnd type="none" w="med" len="med"/>
                    </a:lnL>
                  </a:tcPr>
                </a:tc>
                <a:extLst>
                  <a:ext uri="{0D108BD9-81ED-4DB2-BD59-A6C34878D82A}">
                    <a16:rowId xmlns:a16="http://schemas.microsoft.com/office/drawing/2014/main" val="3359744763"/>
                  </a:ext>
                </a:extLst>
              </a:tr>
              <a:tr h="229283">
                <a:tc>
                  <a:txBody>
                    <a:bodyPr/>
                    <a:lstStyle/>
                    <a:p>
                      <a:r>
                        <a:rPr lang="en-IN" sz="2000" dirty="0"/>
                        <a:t>Depreciable cost</a:t>
                      </a:r>
                    </a:p>
                  </a:txBody>
                  <a:tcPr anchor="ctr"/>
                </a:tc>
                <a:tc>
                  <a:txBody>
                    <a:bodyPr/>
                    <a:lstStyle/>
                    <a:p>
                      <a:pPr algn="r"/>
                      <a:r>
                        <a:rPr lang="en-IN" sz="2000" u="dbl" baseline="0" dirty="0"/>
                        <a:t>€3,600</a:t>
                      </a:r>
                    </a:p>
                  </a:txBody>
                  <a:tcPr anchor="ctr">
                    <a:lnT w="9525" cap="flat" cmpd="sng" algn="ctr">
                      <a:noFill/>
                      <a:prstDash val="solid"/>
                      <a:round/>
                      <a:headEnd type="none" w="med" len="med"/>
                      <a:tailEnd type="none" w="med" len="med"/>
                    </a:lnT>
                  </a:tcPr>
                </a:tc>
                <a:tc>
                  <a:txBody>
                    <a:bodyPr/>
                    <a:lstStyle/>
                    <a:p>
                      <a:pPr algn="ctr"/>
                      <a:endParaRPr lang="en-IN" sz="2000" dirty="0"/>
                    </a:p>
                  </a:txBody>
                  <a:tcPr anchor="ctr"/>
                </a:tc>
                <a:extLst>
                  <a:ext uri="{0D108BD9-81ED-4DB2-BD59-A6C34878D82A}">
                    <a16:rowId xmlns:a16="http://schemas.microsoft.com/office/drawing/2014/main" val="258872986"/>
                  </a:ext>
                </a:extLst>
              </a:tr>
              <a:tr h="229283">
                <a:tc>
                  <a:txBody>
                    <a:bodyPr/>
                    <a:lstStyle/>
                    <a:p>
                      <a:r>
                        <a:rPr lang="en-IN" sz="2000" dirty="0"/>
                        <a:t>Remaining useful life</a:t>
                      </a:r>
                    </a:p>
                  </a:txBody>
                  <a:tcPr anchor="ctr"/>
                </a:tc>
                <a:tc>
                  <a:txBody>
                    <a:bodyPr/>
                    <a:lstStyle/>
                    <a:p>
                      <a:pPr algn="r"/>
                      <a:r>
                        <a:rPr lang="en-IN" sz="2000" u="dbl" baseline="0" dirty="0"/>
                        <a:t>3 years</a:t>
                      </a:r>
                    </a:p>
                  </a:txBody>
                  <a:tcPr anchor="ctr"/>
                </a:tc>
                <a:tc>
                  <a:txBody>
                    <a:bodyPr/>
                    <a:lstStyle/>
                    <a:p>
                      <a:pPr algn="ctr"/>
                      <a:r>
                        <a:rPr lang="en-IN" sz="2000" dirty="0"/>
                        <a:t>(2028 − 2030)</a:t>
                      </a:r>
                    </a:p>
                  </a:txBody>
                  <a:tcPr anchor="ctr"/>
                </a:tc>
                <a:extLst>
                  <a:ext uri="{0D108BD9-81ED-4DB2-BD59-A6C34878D82A}">
                    <a16:rowId xmlns:a16="http://schemas.microsoft.com/office/drawing/2014/main" val="2723857518"/>
                  </a:ext>
                </a:extLst>
              </a:tr>
              <a:tr h="229283">
                <a:tc>
                  <a:txBody>
                    <a:bodyPr/>
                    <a:lstStyle/>
                    <a:p>
                      <a:r>
                        <a:rPr lang="en-IN" sz="2000" b="1" dirty="0">
                          <a:solidFill>
                            <a:schemeClr val="accent2"/>
                          </a:solidFill>
                        </a:rPr>
                        <a:t>Revised annual depreciation (€3,600 ÷ 3)</a:t>
                      </a:r>
                    </a:p>
                  </a:txBody>
                  <a:tcPr anchor="ctr"/>
                </a:tc>
                <a:tc>
                  <a:txBody>
                    <a:bodyPr/>
                    <a:lstStyle/>
                    <a:p>
                      <a:pPr algn="r"/>
                      <a:r>
                        <a:rPr lang="en-IN" sz="2000" b="1" u="dbl" baseline="0" dirty="0">
                          <a:solidFill>
                            <a:schemeClr val="accent2"/>
                          </a:solidFill>
                        </a:rPr>
                        <a:t>€1,200</a:t>
                      </a:r>
                    </a:p>
                  </a:txBody>
                  <a:tcPr anchor="ctr"/>
                </a:tc>
                <a:tc>
                  <a:txBody>
                    <a:bodyPr/>
                    <a:lstStyle/>
                    <a:p>
                      <a:pPr algn="ctr"/>
                      <a:endParaRPr lang="en-IN" sz="2000" dirty="0"/>
                    </a:p>
                  </a:txBody>
                  <a:tcPr anchor="ctr"/>
                </a:tc>
                <a:extLst>
                  <a:ext uri="{0D108BD9-81ED-4DB2-BD59-A6C34878D82A}">
                    <a16:rowId xmlns:a16="http://schemas.microsoft.com/office/drawing/2014/main" val="3481310659"/>
                  </a:ext>
                </a:extLst>
              </a:tr>
            </a:tbl>
          </a:graphicData>
        </a:graphic>
      </p:graphicFrame>
      <p:sp>
        <p:nvSpPr>
          <p:cNvPr id="6" name="Content Placeholder 5">
            <a:extLst>
              <a:ext uri="{FF2B5EF4-FFF2-40B4-BE49-F238E27FC236}">
                <a16:creationId xmlns:a16="http://schemas.microsoft.com/office/drawing/2014/main" id="{E75515E4-F6F9-3147-1236-31E96C8AA1EC}"/>
              </a:ext>
            </a:extLst>
          </p:cNvPr>
          <p:cNvSpPr>
            <a:spLocks noGrp="1"/>
          </p:cNvSpPr>
          <p:nvPr>
            <p:ph sz="quarter" idx="18"/>
          </p:nvPr>
        </p:nvSpPr>
        <p:spPr>
          <a:xfrm>
            <a:off x="592138" y="4181942"/>
            <a:ext cx="8037512" cy="961359"/>
          </a:xfrm>
        </p:spPr>
        <p:txBody>
          <a:bodyPr>
            <a:normAutofit/>
          </a:bodyPr>
          <a:lstStyle/>
          <a:p>
            <a:pPr marL="0" indent="0">
              <a:buNone/>
            </a:pPr>
            <a:r>
              <a:rPr lang="en-CA" sz="2000" b="1" dirty="0"/>
              <a:t>Illustration 9.18: </a:t>
            </a:r>
            <a:r>
              <a:rPr lang="en-CA" sz="2000" dirty="0"/>
              <a:t>Revised depreciation computation</a:t>
            </a:r>
          </a:p>
          <a:p>
            <a:pPr marL="0" indent="0">
              <a:buNone/>
            </a:pPr>
            <a:r>
              <a:rPr lang="en-US" sz="2400" dirty="0">
                <a:cs typeface="Calibri" panose="020F0502020204030204" pitchFamily="34" charset="0"/>
              </a:rPr>
              <a:t>Journal entry for 2028 and future years:</a:t>
            </a:r>
          </a:p>
        </p:txBody>
      </p:sp>
      <p:sp>
        <p:nvSpPr>
          <p:cNvPr id="7" name="Content Placeholder 5">
            <a:extLst>
              <a:ext uri="{FF2B5EF4-FFF2-40B4-BE49-F238E27FC236}">
                <a16:creationId xmlns:a16="http://schemas.microsoft.com/office/drawing/2014/main" id="{2F7474FF-8D14-56BB-3A5A-04805EE93585}"/>
              </a:ext>
            </a:extLst>
          </p:cNvPr>
          <p:cNvSpPr>
            <a:spLocks noGrp="1"/>
          </p:cNvSpPr>
          <p:nvPr>
            <p:ph sz="quarter" idx="20"/>
          </p:nvPr>
        </p:nvSpPr>
        <p:spPr>
          <a:xfrm>
            <a:off x="982229" y="5062619"/>
            <a:ext cx="7377546" cy="1095169"/>
          </a:xfrm>
          <a:ln>
            <a:noFill/>
          </a:ln>
        </p:spPr>
        <p:txBody>
          <a:bodyPr anchor="t" anchorCtr="0"/>
          <a:lstStyle/>
          <a:p>
            <a:pPr marL="0" indent="0">
              <a:lnSpc>
                <a:spcPct val="100000"/>
              </a:lnSpc>
              <a:spcBef>
                <a:spcPts val="1200"/>
              </a:spcBef>
              <a:buNone/>
            </a:pPr>
            <a:r>
              <a:rPr lang="en-US" sz="2600" dirty="0"/>
              <a:t>Depreciation Expense				1,200</a:t>
            </a:r>
          </a:p>
          <a:p>
            <a:pPr marL="0" indent="541338">
              <a:lnSpc>
                <a:spcPct val="100000"/>
              </a:lnSpc>
              <a:spcBef>
                <a:spcPts val="1200"/>
              </a:spcBef>
              <a:buNone/>
            </a:pPr>
            <a:r>
              <a:rPr lang="en-US" sz="2600" dirty="0"/>
              <a:t>Accumulated Depreciation				</a:t>
            </a:r>
            <a:r>
              <a:rPr lang="en-US" sz="2600" dirty="0">
                <a:cs typeface="Calibri" panose="020F0502020204030204" pitchFamily="34" charset="0"/>
              </a:rPr>
              <a:t>1,200</a:t>
            </a:r>
          </a:p>
        </p:txBody>
      </p:sp>
      <p:sp>
        <p:nvSpPr>
          <p:cNvPr id="12" name="Content Placeholder 5">
            <a:extLst>
              <a:ext uri="{FF2B5EF4-FFF2-40B4-BE49-F238E27FC236}">
                <a16:creationId xmlns:a16="http://schemas.microsoft.com/office/drawing/2014/main" id="{D37EDA9E-F873-A748-0DA0-D7182CDE02A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6035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p:txBody>
          <a:bodyPr>
            <a:normAutofit/>
          </a:bodyPr>
          <a:lstStyle/>
          <a:p>
            <a:r>
              <a:rPr lang="en-US" dirty="0"/>
              <a:t>DO IT! 2b: Revised Depreciation</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0"/>
          </p:nvPr>
        </p:nvSpPr>
        <p:spPr/>
        <p:txBody>
          <a:bodyPr>
            <a:normAutofit fontScale="92500" lnSpcReduction="10000"/>
          </a:bodyPr>
          <a:lstStyle/>
          <a:p>
            <a:pPr marL="0" indent="0">
              <a:lnSpc>
                <a:spcPct val="100000"/>
              </a:lnSpc>
              <a:spcBef>
                <a:spcPts val="624"/>
              </a:spcBef>
              <a:buNone/>
            </a:pPr>
            <a:r>
              <a:rPr lang="en-US" dirty="0"/>
              <a:t>Chambers Corporation purchased a piece of equipment for £36,000. It estimated a 6-year life and £6,000 residual value. Thus, straight-line depreciation was £5,000 per year [(£36,000 − £6,000) ÷ 6]. At the end of year three (before the depreciation adjustment), it estimated the new total life to be 10 years and the new salvage value to be £2,000. Compute the revised depreciation.</a:t>
            </a:r>
          </a:p>
        </p:txBody>
      </p:sp>
      <p:sp>
        <p:nvSpPr>
          <p:cNvPr id="12" name="Content Placeholder 5">
            <a:extLst>
              <a:ext uri="{FF2B5EF4-FFF2-40B4-BE49-F238E27FC236}">
                <a16:creationId xmlns:a16="http://schemas.microsoft.com/office/drawing/2014/main" id="{56086A79-736E-3329-4CB2-7B60476122C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121061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FB135-7EA9-E961-63A1-19087DC36B92}"/>
              </a:ext>
            </a:extLst>
          </p:cNvPr>
          <p:cNvSpPr>
            <a:spLocks noGrp="1"/>
          </p:cNvSpPr>
          <p:nvPr>
            <p:ph type="title"/>
          </p:nvPr>
        </p:nvSpPr>
        <p:spPr>
          <a:xfrm>
            <a:off x="442438" y="214570"/>
            <a:ext cx="8115302" cy="1086327"/>
          </a:xfrm>
        </p:spPr>
        <p:txBody>
          <a:bodyPr>
            <a:noAutofit/>
          </a:bodyPr>
          <a:lstStyle/>
          <a:p>
            <a:r>
              <a:rPr lang="en-US" dirty="0"/>
              <a:t>DO IT! 2b: Revised Depreciation – Solution</a:t>
            </a:r>
            <a:r>
              <a:rPr lang="en-US" b="0" dirty="0"/>
              <a:t> (1 of 2)</a:t>
            </a:r>
            <a:endParaRPr lang="en-IN" b="0" dirty="0"/>
          </a:p>
        </p:txBody>
      </p:sp>
      <p:sp>
        <p:nvSpPr>
          <p:cNvPr id="3" name="Content Placeholder 2">
            <a:extLst>
              <a:ext uri="{FF2B5EF4-FFF2-40B4-BE49-F238E27FC236}">
                <a16:creationId xmlns:a16="http://schemas.microsoft.com/office/drawing/2014/main" id="{02AAA160-F56C-EE3C-CAC9-DD833F881C9F}"/>
              </a:ext>
            </a:extLst>
          </p:cNvPr>
          <p:cNvSpPr>
            <a:spLocks noGrp="1"/>
          </p:cNvSpPr>
          <p:nvPr>
            <p:ph sz="quarter" idx="10"/>
          </p:nvPr>
        </p:nvSpPr>
        <p:spPr>
          <a:xfrm>
            <a:off x="514350" y="1679576"/>
            <a:ext cx="8115300" cy="434360"/>
          </a:xfrm>
        </p:spPr>
        <p:txBody>
          <a:bodyPr>
            <a:normAutofit/>
          </a:bodyPr>
          <a:lstStyle/>
          <a:p>
            <a:pPr marL="0" indent="0">
              <a:buNone/>
            </a:pPr>
            <a:r>
              <a:rPr lang="en-US" altLang="en-US" sz="2400" dirty="0"/>
              <a:t>Calculation of depreciation expense for first 2 years.</a:t>
            </a:r>
          </a:p>
        </p:txBody>
      </p:sp>
      <p:graphicFrame>
        <p:nvGraphicFramePr>
          <p:cNvPr id="12" name="Content Placeholder 6" descr="Table is accessible to screenreaders">
            <a:extLst>
              <a:ext uri="{FF2B5EF4-FFF2-40B4-BE49-F238E27FC236}">
                <a16:creationId xmlns:a16="http://schemas.microsoft.com/office/drawing/2014/main" id="{DAC9AD09-DDFF-CC33-A370-196B049F9B1C}"/>
              </a:ext>
            </a:extLst>
          </p:cNvPr>
          <p:cNvGraphicFramePr>
            <a:graphicFrameLocks noGrp="1"/>
          </p:cNvGraphicFramePr>
          <p:nvPr>
            <p:ph sz="quarter" idx="11"/>
            <p:extLst>
              <p:ext uri="{D42A27DB-BD31-4B8C-83A1-F6EECF244321}">
                <p14:modId xmlns:p14="http://schemas.microsoft.com/office/powerpoint/2010/main" val="2688331766"/>
              </p:ext>
            </p:extLst>
          </p:nvPr>
        </p:nvGraphicFramePr>
        <p:xfrm>
          <a:off x="1201685" y="2241593"/>
          <a:ext cx="6808788" cy="1920240"/>
        </p:xfrm>
        <a:graphic>
          <a:graphicData uri="http://schemas.openxmlformats.org/drawingml/2006/table">
            <a:tbl>
              <a:tblPr firstRow="1" bandRow="1">
                <a:tableStyleId>{2D5ABB26-0587-4C30-8999-92F81FD0307C}</a:tableStyleId>
              </a:tblPr>
              <a:tblGrid>
                <a:gridCol w="2754122">
                  <a:extLst>
                    <a:ext uri="{9D8B030D-6E8A-4147-A177-3AD203B41FA5}">
                      <a16:colId xmlns:a16="http://schemas.microsoft.com/office/drawing/2014/main" val="20000"/>
                    </a:ext>
                  </a:extLst>
                </a:gridCol>
                <a:gridCol w="1347089">
                  <a:extLst>
                    <a:ext uri="{9D8B030D-6E8A-4147-A177-3AD203B41FA5}">
                      <a16:colId xmlns:a16="http://schemas.microsoft.com/office/drawing/2014/main" val="20001"/>
                    </a:ext>
                  </a:extLst>
                </a:gridCol>
                <a:gridCol w="2707577">
                  <a:extLst>
                    <a:ext uri="{9D8B030D-6E8A-4147-A177-3AD203B41FA5}">
                      <a16:colId xmlns:a16="http://schemas.microsoft.com/office/drawing/2014/main" val="521791890"/>
                    </a:ext>
                  </a:extLst>
                </a:gridCol>
              </a:tblGrid>
              <a:tr h="252932">
                <a:tc>
                  <a:txBody>
                    <a:bodyPr/>
                    <a:lstStyle/>
                    <a:p>
                      <a:r>
                        <a:rPr lang="en-US" altLang="en-US" sz="2400" baseline="0" dirty="0">
                          <a:latin typeface="+mn-lt"/>
                          <a:cs typeface="Calibri" panose="020F0502020204030204" pitchFamily="34" charset="0"/>
                        </a:rPr>
                        <a:t>Equipment cost </a:t>
                      </a:r>
                      <a:endParaRPr lang="en-US" sz="2400" baseline="0" dirty="0">
                        <a:latin typeface="+mn-lt"/>
                        <a:cs typeface="Calibri" panose="020F0502020204030204" pitchFamily="34" charset="0"/>
                      </a:endParaRPr>
                    </a:p>
                  </a:txBody>
                  <a:tcPr marT="9144" marB="9144">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r>
                        <a:rPr lang="en-US" altLang="en-US" sz="2400" baseline="0" dirty="0">
                          <a:latin typeface="+mn-lt"/>
                          <a:cs typeface="Calibri" panose="020F0502020204030204" pitchFamily="34" charset="0"/>
                        </a:rPr>
                        <a:t>£36,000</a:t>
                      </a:r>
                      <a:endParaRPr lang="en-US" sz="24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endParaRPr lang="en-US" sz="24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52932">
                <a:tc>
                  <a:txBody>
                    <a:bodyPr/>
                    <a:lstStyle/>
                    <a:p>
                      <a:r>
                        <a:rPr lang="en-US" altLang="en-US" sz="2400" baseline="0" dirty="0">
                          <a:latin typeface="+mn-lt"/>
                          <a:cs typeface="Calibri" panose="020F0502020204030204" pitchFamily="34" charset="0"/>
                        </a:rPr>
                        <a:t>Salvage value</a:t>
                      </a:r>
                      <a:endParaRPr lang="en-US" sz="2400" baseline="0" dirty="0">
                        <a:latin typeface="+mn-lt"/>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400" baseline="0" dirty="0">
                          <a:latin typeface="+mn-lt"/>
                          <a:cs typeface="Calibri" panose="020F0502020204030204" pitchFamily="34" charset="0"/>
                        </a:rPr>
                        <a:t>−   6,000</a:t>
                      </a:r>
                      <a:endParaRPr lang="en-US" sz="24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24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2932">
                <a:tc>
                  <a:txBody>
                    <a:bodyPr/>
                    <a:lstStyle/>
                    <a:p>
                      <a:r>
                        <a:rPr lang="en-US" altLang="en-US" sz="2400" baseline="0" dirty="0">
                          <a:latin typeface="+mn-lt"/>
                          <a:cs typeface="Calibri" panose="020F0502020204030204" pitchFamily="34" charset="0"/>
                        </a:rPr>
                        <a:t>Depreciable cost</a:t>
                      </a:r>
                      <a:endParaRPr lang="en-US" sz="2400" baseline="0" dirty="0">
                        <a:latin typeface="+mn-lt"/>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400" baseline="0" dirty="0">
                          <a:latin typeface="+mn-lt"/>
                          <a:cs typeface="Calibri" panose="020F0502020204030204" pitchFamily="34" charset="0"/>
                        </a:rPr>
                        <a:t>30,000</a:t>
                      </a:r>
                      <a:endParaRPr lang="en-US" sz="24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endParaRPr lang="en-US" sz="24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2932">
                <a:tc>
                  <a:txBody>
                    <a:bodyPr/>
                    <a:lstStyle/>
                    <a:p>
                      <a:r>
                        <a:rPr lang="en-US" altLang="en-US" sz="2400" baseline="0" dirty="0">
                          <a:latin typeface="+mn-lt"/>
                          <a:cs typeface="Calibri" panose="020F0502020204030204" pitchFamily="34" charset="0"/>
                        </a:rPr>
                        <a:t>Useful life (original)</a:t>
                      </a:r>
                      <a:endParaRPr lang="en-US" sz="2400" baseline="0" dirty="0">
                        <a:latin typeface="+mn-lt"/>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400" baseline="0" dirty="0">
                          <a:latin typeface="+mn-lt"/>
                          <a:cs typeface="Calibri" panose="020F0502020204030204" pitchFamily="34" charset="0"/>
                        </a:rPr>
                        <a:t>÷ 6 years</a:t>
                      </a:r>
                      <a:endParaRPr lang="en-US" sz="24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24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7251">
                <a:tc>
                  <a:txBody>
                    <a:bodyPr/>
                    <a:lstStyle/>
                    <a:p>
                      <a:r>
                        <a:rPr lang="en-US" altLang="en-US" sz="2400" baseline="0" dirty="0">
                          <a:latin typeface="+mn-lt"/>
                          <a:cs typeface="Calibri" panose="020F0502020204030204" pitchFamily="34" charset="0"/>
                        </a:rPr>
                        <a:t>Annual depreciation</a:t>
                      </a:r>
                      <a:endParaRPr lang="en-US" sz="2400" baseline="0" dirty="0">
                        <a:latin typeface="+mn-lt"/>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en-US" sz="2400" baseline="0" dirty="0">
                          <a:latin typeface="+mn-lt"/>
                          <a:cs typeface="Calibri" panose="020F0502020204030204" pitchFamily="34" charset="0"/>
                        </a:rPr>
                        <a:t>£  5,000</a:t>
                      </a:r>
                      <a:endParaRPr lang="en-US" sz="2400" baseline="0" dirty="0">
                        <a:latin typeface="+mn-lt"/>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altLang="en-US" sz="2400" dirty="0">
                          <a:latin typeface="+mn-lt"/>
                        </a:rPr>
                        <a:t>× 2 years = </a:t>
                      </a:r>
                      <a:r>
                        <a:rPr lang="en-US" altLang="en-US" sz="2400" b="1" dirty="0">
                          <a:latin typeface="+mn-lt"/>
                        </a:rPr>
                        <a:t>£10,000 </a:t>
                      </a:r>
                    </a:p>
                  </a:txBody>
                  <a:tcPr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Content Placeholder 7">
            <a:extLst>
              <a:ext uri="{FF2B5EF4-FFF2-40B4-BE49-F238E27FC236}">
                <a16:creationId xmlns:a16="http://schemas.microsoft.com/office/drawing/2014/main" id="{08AB9E82-1FFA-CF9C-4FDF-9AED026AE941}"/>
              </a:ext>
            </a:extLst>
          </p:cNvPr>
          <p:cNvSpPr>
            <a:spLocks noGrp="1"/>
          </p:cNvSpPr>
          <p:nvPr>
            <p:ph sz="quarter" idx="17"/>
          </p:nvPr>
        </p:nvSpPr>
        <p:spPr>
          <a:xfrm>
            <a:off x="448362" y="4257124"/>
            <a:ext cx="8115300" cy="559673"/>
          </a:xfrm>
        </p:spPr>
        <p:txBody>
          <a:bodyPr>
            <a:normAutofit/>
          </a:bodyPr>
          <a:lstStyle/>
          <a:p>
            <a:pPr marL="0" indent="0">
              <a:lnSpc>
                <a:spcPct val="100000"/>
              </a:lnSpc>
              <a:spcBef>
                <a:spcPts val="624"/>
              </a:spcBef>
              <a:buNone/>
            </a:pPr>
            <a:r>
              <a:rPr lang="en-US" sz="2400" dirty="0"/>
              <a:t>Net book value at date of change in estimate (after 2 years).</a:t>
            </a:r>
          </a:p>
        </p:txBody>
      </p:sp>
      <p:graphicFrame>
        <p:nvGraphicFramePr>
          <p:cNvPr id="15" name="Content Placeholder 17" descr="Table is accessible to screenreaders">
            <a:extLst>
              <a:ext uri="{FF2B5EF4-FFF2-40B4-BE49-F238E27FC236}">
                <a16:creationId xmlns:a16="http://schemas.microsoft.com/office/drawing/2014/main" id="{14E30B00-24CD-2A21-F05A-FB8C4A5ED64C}"/>
              </a:ext>
            </a:extLst>
          </p:cNvPr>
          <p:cNvGraphicFramePr>
            <a:graphicFrameLocks noGrp="1"/>
          </p:cNvGraphicFramePr>
          <p:nvPr>
            <p:ph type="tbl" sz="quarter" idx="13"/>
            <p:extLst>
              <p:ext uri="{D42A27DB-BD31-4B8C-83A1-F6EECF244321}">
                <p14:modId xmlns:p14="http://schemas.microsoft.com/office/powerpoint/2010/main" val="2215365497"/>
              </p:ext>
            </p:extLst>
          </p:nvPr>
        </p:nvGraphicFramePr>
        <p:xfrm>
          <a:off x="1201685" y="4741271"/>
          <a:ext cx="6090655" cy="1536192"/>
        </p:xfrm>
        <a:graphic>
          <a:graphicData uri="http://schemas.openxmlformats.org/drawingml/2006/table">
            <a:tbl>
              <a:tblPr firstRow="1" bandRow="1">
                <a:tableStyleId>{2D5ABB26-0587-4C30-8999-92F81FD0307C}</a:tableStyleId>
              </a:tblPr>
              <a:tblGrid>
                <a:gridCol w="4541226">
                  <a:extLst>
                    <a:ext uri="{9D8B030D-6E8A-4147-A177-3AD203B41FA5}">
                      <a16:colId xmlns:a16="http://schemas.microsoft.com/office/drawing/2014/main" val="20000"/>
                    </a:ext>
                  </a:extLst>
                </a:gridCol>
                <a:gridCol w="1549429">
                  <a:extLst>
                    <a:ext uri="{9D8B030D-6E8A-4147-A177-3AD203B41FA5}">
                      <a16:colId xmlns:a16="http://schemas.microsoft.com/office/drawing/2014/main" val="20001"/>
                    </a:ext>
                  </a:extLst>
                </a:gridCol>
              </a:tblGrid>
              <a:tr h="2466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alibri" panose="020F0502020204030204" pitchFamily="34" charset="0"/>
                        </a:rPr>
                        <a:t>Plant Assets:</a:t>
                      </a:r>
                    </a:p>
                  </a:txBody>
                  <a:tcPr marT="9144" marB="9144">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en-US" sz="2400" b="0" dirty="0">
                        <a:latin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60374">
                <a:tc>
                  <a:txBody>
                    <a:bodyPr/>
                    <a:lstStyle/>
                    <a:p>
                      <a:pPr marL="0" marR="0" lvl="0" indent="174625" algn="l" defTabSz="914400" rtl="0" eaLnBrk="1" fontAlgn="auto" latinLnBrk="0" hangingPunct="1">
                        <a:lnSpc>
                          <a:spcPct val="100000"/>
                        </a:lnSpc>
                        <a:spcBef>
                          <a:spcPts val="0"/>
                        </a:spcBef>
                        <a:spcAft>
                          <a:spcPts val="0"/>
                        </a:spcAft>
                        <a:buClrTx/>
                        <a:buSzTx/>
                        <a:buFontTx/>
                        <a:buNone/>
                        <a:tabLst/>
                        <a:defRPr/>
                      </a:pPr>
                      <a:r>
                        <a:rPr lang="en-US" altLang="en-US" sz="2400" dirty="0">
                          <a:latin typeface="Calibri" panose="020F0502020204030204" pitchFamily="34" charset="0"/>
                        </a:rPr>
                        <a:t>Equipment</a:t>
                      </a:r>
                      <a:endParaRPr lang="en-US" altLang="en-US" sz="2400" b="0" dirty="0">
                        <a:latin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2400" dirty="0">
                          <a:latin typeface="Calibri" panose="020F0502020204030204" pitchFamily="34" charset="0"/>
                        </a:rPr>
                        <a:t>£36,000</a:t>
                      </a:r>
                      <a:endParaRPr lang="en-US" altLang="en-US" sz="2400" b="0" dirty="0">
                        <a:latin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8839">
                <a:tc>
                  <a:txBody>
                    <a:bodyPr/>
                    <a:lstStyle/>
                    <a:p>
                      <a:pPr marL="0" marR="0" lvl="0" indent="174625" algn="l" defTabSz="914400" rtl="0" eaLnBrk="1" fontAlgn="auto" latinLnBrk="0" hangingPunct="1">
                        <a:lnSpc>
                          <a:spcPct val="100000"/>
                        </a:lnSpc>
                        <a:spcBef>
                          <a:spcPts val="0"/>
                        </a:spcBef>
                        <a:spcAft>
                          <a:spcPts val="0"/>
                        </a:spcAft>
                        <a:buClrTx/>
                        <a:buSzTx/>
                        <a:buFontTx/>
                        <a:buNone/>
                        <a:tabLst/>
                        <a:defRPr/>
                      </a:pPr>
                      <a:r>
                        <a:rPr lang="en-US" altLang="en-US" sz="2400" dirty="0">
                          <a:latin typeface="Calibri" panose="020F0502020204030204" pitchFamily="34" charset="0"/>
                        </a:rPr>
                        <a:t>Accumulated depreciation</a:t>
                      </a:r>
                      <a:endParaRPr lang="en-US" altLang="en-US" sz="2400" b="0" dirty="0">
                        <a:latin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400" kern="1200" dirty="0">
                          <a:solidFill>
                            <a:schemeClr val="tx1"/>
                          </a:solidFill>
                          <a:latin typeface="Calibri" panose="020F0502020204030204" pitchFamily="34" charset="0"/>
                          <a:ea typeface="+mn-ea"/>
                          <a:cs typeface="+mn-cs"/>
                        </a:rPr>
                        <a:t> 10,000</a:t>
                      </a:r>
                      <a:endParaRPr lang="en-US" sz="2400" kern="1200" dirty="0">
                        <a:solidFill>
                          <a:schemeClr val="tx1"/>
                        </a:solidFill>
                        <a:latin typeface="Calibri" panose="020F0502020204030204" pitchFamily="34" charset="0"/>
                        <a:ea typeface="+mn-ea"/>
                        <a:cs typeface="+mn-cs"/>
                      </a:endParaRPr>
                    </a:p>
                  </a:txBody>
                  <a:tcPr marT="9144" marB="9144">
                    <a:lnL>
                      <a:noFill/>
                    </a:lnL>
                    <a:lnR w="19050" cap="flat" cmpd="sng" algn="ctr">
                      <a:no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08839">
                <a:tc>
                  <a:txBody>
                    <a:bodyPr/>
                    <a:lstStyle/>
                    <a:p>
                      <a:pPr marL="0" indent="406400">
                        <a:tabLst>
                          <a:tab pos="406400" algn="l"/>
                        </a:tabLst>
                      </a:pPr>
                      <a:r>
                        <a:rPr lang="en-US" altLang="en-US" sz="2400" dirty="0">
                          <a:latin typeface="Calibri" panose="020F0502020204030204" pitchFamily="34" charset="0"/>
                        </a:rPr>
                        <a:t> Net book value</a:t>
                      </a:r>
                      <a:endParaRPr lang="en-US" sz="2400" dirty="0">
                        <a:latin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2400" b="1" kern="1200" dirty="0">
                          <a:solidFill>
                            <a:schemeClr val="tx1"/>
                          </a:solidFill>
                          <a:latin typeface="Calibri" panose="020F0502020204030204" pitchFamily="34" charset="0"/>
                          <a:ea typeface="+mn-ea"/>
                          <a:cs typeface="+mn-cs"/>
                        </a:rPr>
                        <a:t>£26,000</a:t>
                      </a:r>
                    </a:p>
                  </a:txBody>
                  <a:tcPr marT="9144" marB="9144">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10" name="Content Placeholder 5">
            <a:extLst>
              <a:ext uri="{FF2B5EF4-FFF2-40B4-BE49-F238E27FC236}">
                <a16:creationId xmlns:a16="http://schemas.microsoft.com/office/drawing/2014/main" id="{F598920A-15B5-C195-1138-28308AB82E9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3961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FB135-7EA9-E961-63A1-19087DC36B92}"/>
              </a:ext>
            </a:extLst>
          </p:cNvPr>
          <p:cNvSpPr>
            <a:spLocks noGrp="1"/>
          </p:cNvSpPr>
          <p:nvPr>
            <p:ph type="title"/>
          </p:nvPr>
        </p:nvSpPr>
        <p:spPr>
          <a:xfrm>
            <a:off x="447874" y="216907"/>
            <a:ext cx="8115302" cy="849312"/>
          </a:xfrm>
        </p:spPr>
        <p:txBody>
          <a:bodyPr>
            <a:noAutofit/>
          </a:bodyPr>
          <a:lstStyle/>
          <a:p>
            <a:r>
              <a:rPr lang="en-US" dirty="0"/>
              <a:t>DO IT! 2b: Revised Depreciation – Solution</a:t>
            </a:r>
            <a:r>
              <a:rPr lang="en-US" b="0" dirty="0"/>
              <a:t> (2 of 2)</a:t>
            </a:r>
            <a:endParaRPr lang="en-IN" b="0" dirty="0"/>
          </a:p>
        </p:txBody>
      </p:sp>
      <p:sp>
        <p:nvSpPr>
          <p:cNvPr id="3" name="Content Placeholder 2">
            <a:extLst>
              <a:ext uri="{FF2B5EF4-FFF2-40B4-BE49-F238E27FC236}">
                <a16:creationId xmlns:a16="http://schemas.microsoft.com/office/drawing/2014/main" id="{02AAA160-F56C-EE3C-CAC9-DD833F881C9F}"/>
              </a:ext>
            </a:extLst>
          </p:cNvPr>
          <p:cNvSpPr>
            <a:spLocks noGrp="1"/>
          </p:cNvSpPr>
          <p:nvPr>
            <p:ph sz="quarter" idx="10"/>
          </p:nvPr>
        </p:nvSpPr>
        <p:spPr/>
        <p:txBody>
          <a:bodyPr>
            <a:normAutofit/>
          </a:bodyPr>
          <a:lstStyle/>
          <a:p>
            <a:pPr marL="0" indent="0">
              <a:buNone/>
            </a:pPr>
            <a:r>
              <a:rPr lang="en-US" altLang="en-US" sz="2400" dirty="0"/>
              <a:t>Calculation of revised depreciation expense for remaining years.</a:t>
            </a:r>
          </a:p>
        </p:txBody>
      </p:sp>
      <p:graphicFrame>
        <p:nvGraphicFramePr>
          <p:cNvPr id="7" name="Content Placeholder 6" descr="Table is accessible to screenreaders">
            <a:extLst>
              <a:ext uri="{FF2B5EF4-FFF2-40B4-BE49-F238E27FC236}">
                <a16:creationId xmlns:a16="http://schemas.microsoft.com/office/drawing/2014/main" id="{31B89D98-B081-9013-540B-0640F709E148}"/>
              </a:ext>
            </a:extLst>
          </p:cNvPr>
          <p:cNvGraphicFramePr>
            <a:graphicFrameLocks noGrp="1"/>
          </p:cNvGraphicFramePr>
          <p:nvPr>
            <p:ph sz="quarter" idx="11"/>
            <p:extLst>
              <p:ext uri="{D42A27DB-BD31-4B8C-83A1-F6EECF244321}">
                <p14:modId xmlns:p14="http://schemas.microsoft.com/office/powerpoint/2010/main" val="4037300020"/>
              </p:ext>
            </p:extLst>
          </p:nvPr>
        </p:nvGraphicFramePr>
        <p:xfrm>
          <a:off x="961617" y="2171229"/>
          <a:ext cx="4958334" cy="1920240"/>
        </p:xfrm>
        <a:graphic>
          <a:graphicData uri="http://schemas.openxmlformats.org/drawingml/2006/table">
            <a:tbl>
              <a:tblPr firstRow="1" bandRow="1">
                <a:tableStyleId>{2D5ABB26-0587-4C30-8999-92F81FD0307C}</a:tableStyleId>
              </a:tblPr>
              <a:tblGrid>
                <a:gridCol w="3611245">
                  <a:extLst>
                    <a:ext uri="{9D8B030D-6E8A-4147-A177-3AD203B41FA5}">
                      <a16:colId xmlns:a16="http://schemas.microsoft.com/office/drawing/2014/main" val="20000"/>
                    </a:ext>
                  </a:extLst>
                </a:gridCol>
                <a:gridCol w="1347089">
                  <a:extLst>
                    <a:ext uri="{9D8B030D-6E8A-4147-A177-3AD203B41FA5}">
                      <a16:colId xmlns:a16="http://schemas.microsoft.com/office/drawing/2014/main" val="20001"/>
                    </a:ext>
                  </a:extLst>
                </a:gridCol>
              </a:tblGrid>
              <a:tr h="252932">
                <a:tc>
                  <a:txBody>
                    <a:bodyPr/>
                    <a:lstStyle/>
                    <a:p>
                      <a:r>
                        <a:rPr lang="en-US" altLang="en-US" sz="2400" baseline="0" dirty="0">
                          <a:latin typeface="Calibri" panose="020F0502020204030204" pitchFamily="34" charset="0"/>
                          <a:cs typeface="Calibri" panose="020F0502020204030204" pitchFamily="34" charset="0"/>
                        </a:rPr>
                        <a:t>Net book value after year 2</a:t>
                      </a:r>
                      <a:endParaRPr lang="en-US" sz="2400" baseline="0" dirty="0">
                        <a:latin typeface="Calibri" panose="020F0502020204030204" pitchFamily="34" charset="0"/>
                        <a:cs typeface="Calibri" panose="020F0502020204030204" pitchFamily="34" charset="0"/>
                      </a:endParaRPr>
                    </a:p>
                  </a:txBody>
                  <a:tcPr marT="9144" marB="9144">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r>
                        <a:rPr lang="en-US" altLang="en-US" sz="2400" baseline="0" dirty="0">
                          <a:latin typeface="Calibri" panose="020F0502020204030204" pitchFamily="34" charset="0"/>
                          <a:cs typeface="Calibri" panose="020F0502020204030204" pitchFamily="34" charset="0"/>
                        </a:rPr>
                        <a:t>£26,000</a:t>
                      </a:r>
                      <a:endParaRPr lang="en-US" sz="2400" baseline="0" dirty="0">
                        <a:latin typeface="Calibri" panose="020F0502020204030204" pitchFamily="34" charset="0"/>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52932">
                <a:tc>
                  <a:txBody>
                    <a:bodyPr/>
                    <a:lstStyle/>
                    <a:p>
                      <a:r>
                        <a:rPr lang="en-US" altLang="en-US" sz="2400" baseline="0" dirty="0">
                          <a:latin typeface="Calibri" panose="020F0502020204030204" pitchFamily="34" charset="0"/>
                          <a:cs typeface="Calibri" panose="020F0502020204030204" pitchFamily="34" charset="0"/>
                        </a:rPr>
                        <a:t>Salvage value (revised)</a:t>
                      </a:r>
                      <a:endParaRPr lang="en-US" sz="2400" baseline="0" dirty="0">
                        <a:latin typeface="Calibri" panose="020F0502020204030204" pitchFamily="34" charset="0"/>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400" baseline="0" dirty="0">
                          <a:latin typeface="Calibri" panose="020F0502020204030204" pitchFamily="34" charset="0"/>
                          <a:cs typeface="Calibri" panose="020F0502020204030204" pitchFamily="34" charset="0"/>
                        </a:rPr>
                        <a:t>−   2,000</a:t>
                      </a:r>
                      <a:endParaRPr lang="en-US" sz="2400" baseline="0" dirty="0">
                        <a:latin typeface="Calibri" panose="020F0502020204030204" pitchFamily="34" charset="0"/>
                        <a:cs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2932">
                <a:tc>
                  <a:txBody>
                    <a:bodyPr/>
                    <a:lstStyle/>
                    <a:p>
                      <a:r>
                        <a:rPr lang="en-US" altLang="en-US" sz="2400" baseline="0" dirty="0">
                          <a:latin typeface="Calibri" panose="020F0502020204030204" pitchFamily="34" charset="0"/>
                          <a:cs typeface="Calibri" panose="020F0502020204030204" pitchFamily="34" charset="0"/>
                        </a:rPr>
                        <a:t>Depreciable cost</a:t>
                      </a:r>
                      <a:endParaRPr lang="en-US" sz="2400" baseline="0" dirty="0">
                        <a:latin typeface="Calibri" panose="020F0502020204030204" pitchFamily="34" charset="0"/>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400" baseline="0" dirty="0">
                          <a:latin typeface="Calibri" panose="020F0502020204030204" pitchFamily="34" charset="0"/>
                          <a:cs typeface="Calibri" panose="020F0502020204030204" pitchFamily="34" charset="0"/>
                        </a:rPr>
                        <a:t>24,000</a:t>
                      </a:r>
                      <a:endParaRPr lang="en-US" sz="2400" baseline="0" dirty="0">
                        <a:latin typeface="Calibri" panose="020F0502020204030204" pitchFamily="34" charset="0"/>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2932">
                <a:tc>
                  <a:txBody>
                    <a:bodyPr/>
                    <a:lstStyle/>
                    <a:p>
                      <a:r>
                        <a:rPr lang="en-US" altLang="en-US" sz="2400" baseline="0" dirty="0">
                          <a:latin typeface="Calibri" panose="020F0502020204030204" pitchFamily="34" charset="0"/>
                          <a:cs typeface="Calibri" panose="020F0502020204030204" pitchFamily="34" charset="0"/>
                        </a:rPr>
                        <a:t>Remaining life</a:t>
                      </a:r>
                      <a:endParaRPr lang="en-US" sz="2400" baseline="0" dirty="0">
                        <a:latin typeface="Calibri" panose="020F0502020204030204" pitchFamily="34" charset="0"/>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400" baseline="0" dirty="0">
                          <a:latin typeface="Calibri" panose="020F0502020204030204" pitchFamily="34" charset="0"/>
                          <a:cs typeface="Calibri" panose="020F0502020204030204" pitchFamily="34" charset="0"/>
                        </a:rPr>
                        <a:t>÷ 8 years</a:t>
                      </a:r>
                      <a:endParaRPr lang="en-US" sz="2400" baseline="0" dirty="0">
                        <a:latin typeface="Calibri" panose="020F0502020204030204" pitchFamily="34" charset="0"/>
                        <a:cs typeface="Calibri" panose="020F0502020204030204" pitchFamily="34" charset="0"/>
                      </a:endParaRPr>
                    </a:p>
                  </a:txBody>
                  <a:tcPr marT="9144" marB="9144">
                    <a:lnL>
                      <a:noFill/>
                    </a:lnL>
                    <a:lnR w="19050" cap="flat" cmpd="sng" algn="ctr">
                      <a:no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7251">
                <a:tc>
                  <a:txBody>
                    <a:bodyPr/>
                    <a:lstStyle/>
                    <a:p>
                      <a:r>
                        <a:rPr lang="en-US" altLang="en-US" sz="2400" baseline="0" dirty="0">
                          <a:latin typeface="Calibri" panose="020F0502020204030204" pitchFamily="34" charset="0"/>
                          <a:cs typeface="Calibri" panose="020F0502020204030204" pitchFamily="34" charset="0"/>
                        </a:rPr>
                        <a:t>Annual depreciation</a:t>
                      </a:r>
                      <a:endParaRPr lang="en-US" sz="2400" baseline="0" dirty="0">
                        <a:latin typeface="Calibri" panose="020F0502020204030204" pitchFamily="34" charset="0"/>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altLang="en-US" sz="2400" baseline="0" dirty="0">
                          <a:latin typeface="Calibri" panose="020F0502020204030204" pitchFamily="34" charset="0"/>
                          <a:cs typeface="Calibri" panose="020F0502020204030204" pitchFamily="34" charset="0"/>
                        </a:rPr>
                        <a:t>£  3,000</a:t>
                      </a:r>
                      <a:endParaRPr lang="en-US" sz="2400" baseline="0" dirty="0">
                        <a:latin typeface="Calibri" panose="020F0502020204030204" pitchFamily="34" charset="0"/>
                        <a:cs typeface="Calibri" panose="020F0502020204030204" pitchFamily="34" charset="0"/>
                      </a:endParaRPr>
                    </a:p>
                  </a:txBody>
                  <a:tcPr marT="9144" marB="9144">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Content Placeholder 7">
            <a:extLst>
              <a:ext uri="{FF2B5EF4-FFF2-40B4-BE49-F238E27FC236}">
                <a16:creationId xmlns:a16="http://schemas.microsoft.com/office/drawing/2014/main" id="{08AB9E82-1FFA-CF9C-4FDF-9AED026AE941}"/>
              </a:ext>
            </a:extLst>
          </p:cNvPr>
          <p:cNvSpPr>
            <a:spLocks noGrp="1"/>
          </p:cNvSpPr>
          <p:nvPr>
            <p:ph sz="quarter" idx="17"/>
          </p:nvPr>
        </p:nvSpPr>
        <p:spPr>
          <a:xfrm>
            <a:off x="575211" y="4214761"/>
            <a:ext cx="8263989" cy="511296"/>
          </a:xfrm>
        </p:spPr>
        <p:txBody>
          <a:bodyPr>
            <a:normAutofit/>
          </a:bodyPr>
          <a:lstStyle/>
          <a:p>
            <a:pPr marL="0" indent="0">
              <a:lnSpc>
                <a:spcPct val="100000"/>
              </a:lnSpc>
              <a:spcBef>
                <a:spcPts val="1200"/>
              </a:spcBef>
              <a:buNone/>
            </a:pPr>
            <a:r>
              <a:rPr lang="en-US" sz="2400" dirty="0">
                <a:cs typeface="Calibri" panose="020F0502020204030204" pitchFamily="34" charset="0"/>
              </a:rPr>
              <a:t>Journal entry for remaining years.</a:t>
            </a:r>
          </a:p>
        </p:txBody>
      </p:sp>
      <p:sp>
        <p:nvSpPr>
          <p:cNvPr id="14" name="Content Placeholder 5">
            <a:extLst>
              <a:ext uri="{FF2B5EF4-FFF2-40B4-BE49-F238E27FC236}">
                <a16:creationId xmlns:a16="http://schemas.microsoft.com/office/drawing/2014/main" id="{9352F08F-E56F-96B2-50BD-49D35E455360}"/>
              </a:ext>
            </a:extLst>
          </p:cNvPr>
          <p:cNvSpPr>
            <a:spLocks noGrp="1"/>
          </p:cNvSpPr>
          <p:nvPr>
            <p:ph sz="quarter" idx="18"/>
          </p:nvPr>
        </p:nvSpPr>
        <p:spPr>
          <a:xfrm>
            <a:off x="592550" y="4795186"/>
            <a:ext cx="8263989" cy="1084333"/>
          </a:xfrm>
          <a:ln>
            <a:noFill/>
          </a:ln>
        </p:spPr>
        <p:txBody>
          <a:bodyPr anchor="ctr" anchorCtr="0"/>
          <a:lstStyle/>
          <a:p>
            <a:pPr marL="0" indent="0">
              <a:lnSpc>
                <a:spcPct val="100000"/>
              </a:lnSpc>
              <a:spcBef>
                <a:spcPts val="1200"/>
              </a:spcBef>
              <a:buNone/>
            </a:pPr>
            <a:r>
              <a:rPr lang="en-US" sz="2400" dirty="0"/>
              <a:t>Depreciation Expense				3,000</a:t>
            </a:r>
          </a:p>
          <a:p>
            <a:pPr marL="0" indent="541338">
              <a:lnSpc>
                <a:spcPct val="100000"/>
              </a:lnSpc>
              <a:spcBef>
                <a:spcPts val="1200"/>
              </a:spcBef>
              <a:buNone/>
            </a:pPr>
            <a:r>
              <a:rPr lang="en-US" sz="2400" dirty="0"/>
              <a:t>Accumulated Depreciation				</a:t>
            </a:r>
            <a:r>
              <a:rPr lang="en-US" sz="2400" dirty="0">
                <a:cs typeface="Calibri" panose="020F0502020204030204" pitchFamily="34" charset="0"/>
              </a:rPr>
              <a:t>3,000</a:t>
            </a:r>
          </a:p>
        </p:txBody>
      </p:sp>
      <p:sp>
        <p:nvSpPr>
          <p:cNvPr id="12" name="Content Placeholder 5">
            <a:extLst>
              <a:ext uri="{FF2B5EF4-FFF2-40B4-BE49-F238E27FC236}">
                <a16:creationId xmlns:a16="http://schemas.microsoft.com/office/drawing/2014/main" id="{639F9B26-4DB6-73E5-FBD7-1A282CBBCCA8}"/>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44909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13197"/>
            <a:ext cx="8115301" cy="1831607"/>
          </a:xfrm>
        </p:spPr>
        <p:txBody>
          <a:bodyPr>
            <a:noAutofit/>
          </a:bodyPr>
          <a:lstStyle/>
          <a:p>
            <a:r>
              <a:rPr lang="en-GB" dirty="0"/>
              <a:t>Learning Objective 3</a:t>
            </a:r>
            <a:br>
              <a:rPr lang="en-GB" dirty="0"/>
            </a:br>
            <a:r>
              <a:rPr lang="en-US" dirty="0"/>
              <a:t>Explain How to Account for the Disposal of Plant Assets.</a:t>
            </a:r>
            <a:endParaRPr lang="en-IN" dirty="0"/>
          </a:p>
        </p:txBody>
      </p:sp>
      <p:sp>
        <p:nvSpPr>
          <p:cNvPr id="7" name="Content Placeholder 5">
            <a:extLst>
              <a:ext uri="{FF2B5EF4-FFF2-40B4-BE49-F238E27FC236}">
                <a16:creationId xmlns:a16="http://schemas.microsoft.com/office/drawing/2014/main" id="{39369642-3C98-9216-8B56-53ED137E3A7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233651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99E5F4-5794-8A0D-E034-1D929EA14213}"/>
              </a:ext>
            </a:extLst>
          </p:cNvPr>
          <p:cNvSpPr>
            <a:spLocks noGrp="1"/>
          </p:cNvSpPr>
          <p:nvPr>
            <p:ph type="title"/>
          </p:nvPr>
        </p:nvSpPr>
        <p:spPr/>
        <p:txBody>
          <a:bodyPr/>
          <a:lstStyle/>
          <a:p>
            <a:r>
              <a:rPr lang="en-IN" dirty="0"/>
              <a:t>Plant Asset Disposals</a:t>
            </a:r>
          </a:p>
        </p:txBody>
      </p:sp>
      <p:sp>
        <p:nvSpPr>
          <p:cNvPr id="6" name="Content Placeholder 5">
            <a:extLst>
              <a:ext uri="{FF2B5EF4-FFF2-40B4-BE49-F238E27FC236}">
                <a16:creationId xmlns:a16="http://schemas.microsoft.com/office/drawing/2014/main" id="{4850169C-F947-7420-D15C-9FE6A7F15805}"/>
              </a:ext>
            </a:extLst>
          </p:cNvPr>
          <p:cNvSpPr>
            <a:spLocks noGrp="1"/>
          </p:cNvSpPr>
          <p:nvPr>
            <p:ph sz="quarter" idx="12"/>
          </p:nvPr>
        </p:nvSpPr>
        <p:spPr>
          <a:xfrm>
            <a:off x="418728" y="1309567"/>
            <a:ext cx="8384332" cy="2782323"/>
          </a:xfrm>
        </p:spPr>
        <p:txBody>
          <a:bodyPr>
            <a:normAutofit fontScale="92500" lnSpcReduction="10000"/>
          </a:bodyPr>
          <a:lstStyle/>
          <a:p>
            <a:pPr marL="0" indent="0">
              <a:buNone/>
            </a:pPr>
            <a:r>
              <a:rPr lang="en-US" sz="2400" dirty="0"/>
              <a:t>Companies dispose of plant assets in three ways:</a:t>
            </a:r>
          </a:p>
          <a:p>
            <a:pPr marL="720725" indent="-366713">
              <a:buFont typeface="+mj-lt"/>
              <a:buAutoNum type="arabicPeriod"/>
            </a:pPr>
            <a:r>
              <a:rPr lang="en-US" sz="2400" b="1" dirty="0">
                <a:solidFill>
                  <a:srgbClr val="FF0000"/>
                </a:solidFill>
              </a:rPr>
              <a:t>Retirement</a:t>
            </a:r>
            <a:r>
              <a:rPr lang="en-US" sz="2400" b="1" dirty="0"/>
              <a:t>:</a:t>
            </a:r>
            <a:r>
              <a:rPr lang="en-US" sz="2400" dirty="0"/>
              <a:t> Equipment is scrapped or discarded</a:t>
            </a:r>
          </a:p>
          <a:p>
            <a:pPr marL="720725" indent="-366713">
              <a:buFont typeface="+mj-lt"/>
              <a:buAutoNum type="arabicPeriod"/>
            </a:pPr>
            <a:r>
              <a:rPr lang="en-US" sz="2400" b="1" dirty="0">
                <a:solidFill>
                  <a:srgbClr val="FF0000"/>
                </a:solidFill>
              </a:rPr>
              <a:t>Sale</a:t>
            </a:r>
            <a:r>
              <a:rPr lang="en-US" sz="2400" b="1" dirty="0"/>
              <a:t>: </a:t>
            </a:r>
            <a:r>
              <a:rPr lang="en-US" sz="2400" dirty="0"/>
              <a:t>Equipment is sold to another party</a:t>
            </a:r>
          </a:p>
          <a:p>
            <a:pPr marL="720725" indent="-366713">
              <a:buFont typeface="+mj-lt"/>
              <a:buAutoNum type="arabicPeriod"/>
            </a:pPr>
            <a:r>
              <a:rPr lang="en-US" sz="2400" b="1" dirty="0">
                <a:solidFill>
                  <a:srgbClr val="FF0000"/>
                </a:solidFill>
              </a:rPr>
              <a:t>Exchange</a:t>
            </a:r>
            <a:r>
              <a:rPr lang="en-US" sz="2400" b="1" dirty="0"/>
              <a:t>: </a:t>
            </a:r>
            <a:r>
              <a:rPr lang="en-US" sz="2400" dirty="0"/>
              <a:t>Equipment is traded for new equipment (</a:t>
            </a:r>
            <a:r>
              <a:rPr lang="en-US" sz="2400" dirty="0">
                <a:solidFill>
                  <a:srgbClr val="FF0000"/>
                </a:solidFill>
              </a:rPr>
              <a:t>not covered</a:t>
            </a:r>
            <a:r>
              <a:rPr lang="en-US" sz="2400" dirty="0"/>
              <a:t>)</a:t>
            </a:r>
          </a:p>
          <a:p>
            <a:pPr marL="0" indent="0">
              <a:buNone/>
            </a:pPr>
            <a:r>
              <a:rPr lang="en-US" sz="2400" dirty="0"/>
              <a:t>Record depreciation up to the </a:t>
            </a:r>
            <a:r>
              <a:rPr lang="en-US" sz="2400" b="1" dirty="0"/>
              <a:t>date of disposal.</a:t>
            </a:r>
          </a:p>
          <a:p>
            <a:pPr marL="0" indent="0">
              <a:buNone/>
            </a:pPr>
            <a:r>
              <a:rPr lang="en-US" sz="2400" b="1" dirty="0"/>
              <a:t>Eliminate asset </a:t>
            </a:r>
            <a:r>
              <a:rPr lang="en-US" sz="2400" dirty="0"/>
              <a:t>by (1) debiting Accumulated Depreciation, and (2) crediting the asset account.</a:t>
            </a:r>
          </a:p>
        </p:txBody>
      </p:sp>
      <p:pic>
        <p:nvPicPr>
          <p:cNvPr id="7" name="Picture Placeholder 6" descr="An illustration compares three methods of plant asset disposal, the retirement, the sale, and the exchange of equipment. The first section presents a tow truck towing a delivery van, illustrating the retirement when equipment is scrapped or discarded. The second section of the illustration presents an old delivery truck between two buildings along with a dollar sign. Two arrows point toward each other between the buildings implying that Lowy Company received cash for the sale of its truck to Piper Company. The third section presents two delivery trucks facing each other placed between two buildings, one new truck and an old truck with a plus sign and a dollar sign above it. Two arrows point toward each other between the buildings implying that existing equipment is traded or exchanged for new equipment with a partial cash payment.">
            <a:extLst>
              <a:ext uri="{FF2B5EF4-FFF2-40B4-BE49-F238E27FC236}">
                <a16:creationId xmlns:a16="http://schemas.microsoft.com/office/drawing/2014/main" id="{FB0DC0EB-34E6-A233-A91D-FBE2EE75A8D1}"/>
              </a:ext>
            </a:extLst>
          </p:cNvPr>
          <p:cNvPicPr>
            <a:picLocks noGrp="1" noChangeAspect="1"/>
          </p:cNvPicPr>
          <p:nvPr>
            <p:ph type="pic" sz="quarter" idx="17"/>
          </p:nvPr>
        </p:nvPicPr>
        <p:blipFill rotWithShape="1">
          <a:blip r:embed="rId2"/>
          <a:stretch/>
        </p:blipFill>
        <p:spPr>
          <a:xfrm>
            <a:off x="514353" y="4187140"/>
            <a:ext cx="8081211" cy="1607133"/>
          </a:xfrm>
          <a:prstGeom prst="rect">
            <a:avLst/>
          </a:prstGeom>
        </p:spPr>
      </p:pic>
      <p:sp>
        <p:nvSpPr>
          <p:cNvPr id="9" name="Content Placeholder 8">
            <a:extLst>
              <a:ext uri="{FF2B5EF4-FFF2-40B4-BE49-F238E27FC236}">
                <a16:creationId xmlns:a16="http://schemas.microsoft.com/office/drawing/2014/main" id="{80CB2251-A352-4D37-0C3C-2A1952CA0C55}"/>
              </a:ext>
            </a:extLst>
          </p:cNvPr>
          <p:cNvSpPr>
            <a:spLocks noGrp="1"/>
          </p:cNvSpPr>
          <p:nvPr>
            <p:ph sz="quarter" idx="18"/>
          </p:nvPr>
        </p:nvSpPr>
        <p:spPr>
          <a:xfrm>
            <a:off x="592138" y="5933615"/>
            <a:ext cx="8037512" cy="419919"/>
          </a:xfrm>
        </p:spPr>
        <p:txBody>
          <a:bodyPr>
            <a:normAutofit/>
          </a:bodyPr>
          <a:lstStyle/>
          <a:p>
            <a:pPr marL="0" indent="0">
              <a:buNone/>
            </a:pPr>
            <a:r>
              <a:rPr lang="en-CA" sz="2000" b="1" dirty="0"/>
              <a:t>Illustration 9.19: </a:t>
            </a:r>
            <a:r>
              <a:rPr lang="en-US" sz="2000" dirty="0"/>
              <a:t>Methods of plant asset disposal</a:t>
            </a:r>
            <a:endParaRPr lang="en-CA" sz="2000" dirty="0"/>
          </a:p>
        </p:txBody>
      </p:sp>
      <p:sp>
        <p:nvSpPr>
          <p:cNvPr id="14" name="Content Placeholder 5">
            <a:extLst>
              <a:ext uri="{FF2B5EF4-FFF2-40B4-BE49-F238E27FC236}">
                <a16:creationId xmlns:a16="http://schemas.microsoft.com/office/drawing/2014/main" id="{8941F2F2-414E-4395-AB2D-6EF03035B76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340057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Retirement of Plant Assets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rmAutofit/>
          </a:bodyPr>
          <a:lstStyle/>
          <a:p>
            <a:r>
              <a:rPr lang="en-US" b="1" dirty="0"/>
              <a:t>No cash</a:t>
            </a:r>
            <a:r>
              <a:rPr lang="en-US" dirty="0"/>
              <a:t> is received </a:t>
            </a:r>
          </a:p>
          <a:p>
            <a:r>
              <a:rPr lang="en-US" dirty="0"/>
              <a:t>Assume asset is fully depreciated</a:t>
            </a:r>
          </a:p>
          <a:p>
            <a:r>
              <a:rPr lang="en-US" b="1" dirty="0">
                <a:solidFill>
                  <a:srgbClr val="FF0000"/>
                </a:solidFill>
              </a:rPr>
              <a:t>Decrease (debit) Accumulated Depreciation</a:t>
            </a:r>
            <a:r>
              <a:rPr lang="en-US" dirty="0">
                <a:solidFill>
                  <a:srgbClr val="FF0000"/>
                </a:solidFill>
              </a:rPr>
              <a:t> </a:t>
            </a:r>
            <a:r>
              <a:rPr lang="en-US" dirty="0"/>
              <a:t>for full amount of depreciation taken over life of asset</a:t>
            </a:r>
          </a:p>
          <a:p>
            <a:r>
              <a:rPr lang="en-US" b="1" dirty="0">
                <a:solidFill>
                  <a:srgbClr val="FF0000"/>
                </a:solidFill>
              </a:rPr>
              <a:t>Decrease (credit) asset account </a:t>
            </a:r>
            <a:r>
              <a:rPr lang="en-US" dirty="0"/>
              <a:t>for original cost of asset</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495308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IN" dirty="0"/>
              <a:t>Plant Asset Retirement – Example</a:t>
            </a:r>
          </a:p>
        </p:txBody>
      </p:sp>
      <p:sp>
        <p:nvSpPr>
          <p:cNvPr id="6" name="Content Placeholder 5">
            <a:extLst>
              <a:ext uri="{FF2B5EF4-FFF2-40B4-BE49-F238E27FC236}">
                <a16:creationId xmlns:a16="http://schemas.microsoft.com/office/drawing/2014/main" id="{3DC78345-F3A9-A931-C42F-F0DB4BBDDB08}"/>
              </a:ext>
            </a:extLst>
          </p:cNvPr>
          <p:cNvSpPr>
            <a:spLocks noGrp="1"/>
          </p:cNvSpPr>
          <p:nvPr>
            <p:ph sz="quarter" idx="12"/>
          </p:nvPr>
        </p:nvSpPr>
        <p:spPr>
          <a:xfrm>
            <a:off x="513862" y="1424065"/>
            <a:ext cx="8300200" cy="1570147"/>
          </a:xfrm>
        </p:spPr>
        <p:txBody>
          <a:bodyPr>
            <a:noAutofit/>
          </a:bodyPr>
          <a:lstStyle/>
          <a:p>
            <a:pPr marL="0" indent="0">
              <a:buNone/>
            </a:pPr>
            <a:r>
              <a:rPr lang="en-US" sz="2600" b="1" dirty="0"/>
              <a:t>Illustration: </a:t>
            </a:r>
            <a:r>
              <a:rPr lang="en-US" sz="2600" dirty="0"/>
              <a:t>Hobart Publishing retires its computer printers, which cost €32,000. The accumulated depreciation on these printers is €32,000. Prepare the entry to record this retirement. This asset is fully depreciated.</a:t>
            </a:r>
          </a:p>
        </p:txBody>
      </p:sp>
      <p:sp>
        <p:nvSpPr>
          <p:cNvPr id="15" name="Content Placeholder 5">
            <a:extLst>
              <a:ext uri="{FF2B5EF4-FFF2-40B4-BE49-F238E27FC236}">
                <a16:creationId xmlns:a16="http://schemas.microsoft.com/office/drawing/2014/main" id="{BBF9488E-06FC-4760-F524-EADB50581F30}"/>
              </a:ext>
            </a:extLst>
          </p:cNvPr>
          <p:cNvSpPr>
            <a:spLocks noGrp="1"/>
          </p:cNvSpPr>
          <p:nvPr>
            <p:ph sz="quarter" idx="18"/>
          </p:nvPr>
        </p:nvSpPr>
        <p:spPr>
          <a:xfrm>
            <a:off x="553244" y="3327282"/>
            <a:ext cx="8037513" cy="926069"/>
          </a:xfrm>
          <a:prstGeom prst="rect">
            <a:avLst/>
          </a:prstGeom>
          <a:ln>
            <a:noFill/>
          </a:ln>
        </p:spPr>
        <p:txBody>
          <a:bodyPr anchor="t" anchorCtr="0">
            <a:normAutofit/>
          </a:bodyPr>
          <a:lstStyle/>
          <a:p>
            <a:pPr marL="0" indent="0">
              <a:spcBef>
                <a:spcPts val="0"/>
              </a:spcBef>
              <a:buNone/>
            </a:pPr>
            <a:r>
              <a:rPr lang="en-US" sz="2600" dirty="0">
                <a:cs typeface="Calibri" panose="020F0502020204030204" pitchFamily="34" charset="0"/>
              </a:rPr>
              <a:t>Accumulated Depreciation—Equipment	      </a:t>
            </a:r>
            <a:r>
              <a:rPr lang="en-US" sz="2600" dirty="0"/>
              <a:t>32,000</a:t>
            </a:r>
          </a:p>
          <a:p>
            <a:pPr marL="0" indent="541338">
              <a:spcBef>
                <a:spcPts val="0"/>
              </a:spcBef>
              <a:buNone/>
            </a:pPr>
            <a:r>
              <a:rPr lang="en-US" sz="2600" dirty="0">
                <a:cs typeface="Calibri" panose="020F0502020204030204" pitchFamily="34" charset="0"/>
              </a:rPr>
              <a:t>Equipment</a:t>
            </a:r>
            <a:r>
              <a:rPr lang="en-US" sz="2600" dirty="0"/>
              <a:t>								</a:t>
            </a:r>
            <a:r>
              <a:rPr lang="en-US" sz="2600" dirty="0">
                <a:cs typeface="Calibri" panose="020F0502020204030204" pitchFamily="34" charset="0"/>
              </a:rPr>
              <a:t>32,000</a:t>
            </a:r>
          </a:p>
        </p:txBody>
      </p:sp>
      <p:sp>
        <p:nvSpPr>
          <p:cNvPr id="8" name="Content Placeholder 7">
            <a:extLst>
              <a:ext uri="{FF2B5EF4-FFF2-40B4-BE49-F238E27FC236}">
                <a16:creationId xmlns:a16="http://schemas.microsoft.com/office/drawing/2014/main" id="{DB89D3FA-8B6A-728D-CA54-708F6C3BB4C9}"/>
              </a:ext>
            </a:extLst>
          </p:cNvPr>
          <p:cNvSpPr>
            <a:spLocks noGrp="1"/>
          </p:cNvSpPr>
          <p:nvPr>
            <p:ph sz="quarter" idx="20"/>
          </p:nvPr>
        </p:nvSpPr>
        <p:spPr>
          <a:xfrm>
            <a:off x="508206" y="4584480"/>
            <a:ext cx="8037512" cy="1680396"/>
          </a:xfrm>
        </p:spPr>
        <p:txBody>
          <a:bodyPr>
            <a:normAutofit fontScale="92500"/>
          </a:bodyPr>
          <a:lstStyle/>
          <a:p>
            <a:pPr marL="0" indent="0">
              <a:buNone/>
            </a:pPr>
            <a:r>
              <a:rPr lang="en-US" sz="2600" b="1" dirty="0"/>
              <a:t>Question: </a:t>
            </a:r>
            <a:r>
              <a:rPr lang="en-US" sz="2600" dirty="0"/>
              <a:t>What happens if a fully depreciated plant asset is still useful to the company?</a:t>
            </a:r>
          </a:p>
          <a:p>
            <a:pPr marL="0" indent="0">
              <a:buNone/>
            </a:pPr>
            <a:r>
              <a:rPr lang="en-US" sz="2600" b="1" dirty="0"/>
              <a:t>Answer</a:t>
            </a:r>
            <a:r>
              <a:rPr lang="en-US" sz="2600" dirty="0"/>
              <a:t>: Once fully depreciated, no additional depreciation should be taken, even if asset is still being used. </a:t>
            </a:r>
          </a:p>
        </p:txBody>
      </p:sp>
      <p:sp>
        <p:nvSpPr>
          <p:cNvPr id="13" name="Content Placeholder 5">
            <a:extLst>
              <a:ext uri="{FF2B5EF4-FFF2-40B4-BE49-F238E27FC236}">
                <a16:creationId xmlns:a16="http://schemas.microsoft.com/office/drawing/2014/main" id="{F576D014-3947-C05C-1DF7-3514C9C71517}"/>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4054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Depreciation</a:t>
            </a:r>
            <a:endParaRPr lang="en-IN" dirty="0"/>
          </a:p>
        </p:txBody>
      </p:sp>
      <p:sp>
        <p:nvSpPr>
          <p:cNvPr id="5" name="Content Placeholder 4">
            <a:extLst>
              <a:ext uri="{FF2B5EF4-FFF2-40B4-BE49-F238E27FC236}">
                <a16:creationId xmlns:a16="http://schemas.microsoft.com/office/drawing/2014/main" id="{E54AF368-C68E-3A0A-A42C-1384C39CD44C}"/>
              </a:ext>
            </a:extLst>
          </p:cNvPr>
          <p:cNvSpPr>
            <a:spLocks noGrp="1"/>
          </p:cNvSpPr>
          <p:nvPr>
            <p:ph sz="quarter" idx="12"/>
          </p:nvPr>
        </p:nvSpPr>
        <p:spPr>
          <a:xfrm>
            <a:off x="513862" y="1213165"/>
            <a:ext cx="8115301" cy="5172252"/>
          </a:xfrm>
        </p:spPr>
        <p:txBody>
          <a:bodyPr>
            <a:normAutofit/>
          </a:bodyPr>
          <a:lstStyle/>
          <a:p>
            <a:pPr marL="0" indent="0">
              <a:buNone/>
            </a:pPr>
            <a:r>
              <a:rPr lang="en-US" sz="2600" b="1" dirty="0">
                <a:solidFill>
                  <a:srgbClr val="FF0000"/>
                </a:solidFill>
              </a:rPr>
              <a:t>Process of allocating to expense </a:t>
            </a:r>
            <a:r>
              <a:rPr lang="en-US" sz="2600" dirty="0"/>
              <a:t>the cost of a plant asset over its useful life in a </a:t>
            </a:r>
            <a:r>
              <a:rPr lang="en-US" sz="2600" b="1" dirty="0">
                <a:solidFill>
                  <a:srgbClr val="FF0000"/>
                </a:solidFill>
              </a:rPr>
              <a:t>rational and systematic manner</a:t>
            </a:r>
            <a:r>
              <a:rPr lang="en-US" sz="2600" b="1" dirty="0"/>
              <a:t>.</a:t>
            </a:r>
          </a:p>
          <a:p>
            <a:r>
              <a:rPr lang="en-US" sz="2600" dirty="0"/>
              <a:t>Applies to land improvements, buildings, and equipment (i.e., with a useful life span), </a:t>
            </a:r>
            <a:r>
              <a:rPr lang="en-US" sz="2600" b="1" dirty="0">
                <a:highlight>
                  <a:srgbClr val="FFFF00"/>
                </a:highlight>
              </a:rPr>
              <a:t>not land</a:t>
            </a:r>
          </a:p>
          <a:p>
            <a:r>
              <a:rPr lang="en-US" sz="2600" dirty="0"/>
              <a:t>Depreciable, because the </a:t>
            </a:r>
            <a:r>
              <a:rPr lang="en-US" sz="2600" b="1" dirty="0">
                <a:solidFill>
                  <a:srgbClr val="FF0000"/>
                </a:solidFill>
              </a:rPr>
              <a:t>revenue-producing ability of these assets will decline</a:t>
            </a:r>
            <a:r>
              <a:rPr lang="en-US" sz="2600" dirty="0">
                <a:solidFill>
                  <a:srgbClr val="FF0000"/>
                </a:solidFill>
              </a:rPr>
              <a:t> </a:t>
            </a:r>
            <a:r>
              <a:rPr lang="en-US" sz="2600" dirty="0"/>
              <a:t>over their useful lives</a:t>
            </a:r>
          </a:p>
          <a:p>
            <a:r>
              <a:rPr lang="en-US" sz="2600" dirty="0"/>
              <a:t>Does not apply to land: its usefulness and revenue-producing ability generally remain intact over time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176811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IN" dirty="0"/>
              <a:t>Plant Asset Discarded - Example</a:t>
            </a:r>
          </a:p>
        </p:txBody>
      </p:sp>
      <p:sp>
        <p:nvSpPr>
          <p:cNvPr id="6" name="Content Placeholder 5">
            <a:extLst>
              <a:ext uri="{FF2B5EF4-FFF2-40B4-BE49-F238E27FC236}">
                <a16:creationId xmlns:a16="http://schemas.microsoft.com/office/drawing/2014/main" id="{3DC78345-F3A9-A931-C42F-F0DB4BBDDB08}"/>
              </a:ext>
            </a:extLst>
          </p:cNvPr>
          <p:cNvSpPr>
            <a:spLocks noGrp="1"/>
          </p:cNvSpPr>
          <p:nvPr>
            <p:ph sz="quarter" idx="12"/>
          </p:nvPr>
        </p:nvSpPr>
        <p:spPr/>
        <p:txBody>
          <a:bodyPr>
            <a:normAutofit fontScale="92500"/>
          </a:bodyPr>
          <a:lstStyle/>
          <a:p>
            <a:pPr marL="0" indent="0">
              <a:buNone/>
            </a:pPr>
            <a:r>
              <a:rPr lang="en-US" b="1" dirty="0"/>
              <a:t>Illustration: </a:t>
            </a:r>
            <a:r>
              <a:rPr lang="en-US" dirty="0"/>
              <a:t>Sunset Shipping discards delivery equipment that cost €18,000 and has accumulated depreciation of €14,000. The asset is retired before it is fully depreciated.</a:t>
            </a:r>
          </a:p>
        </p:txBody>
      </p:sp>
      <p:sp>
        <p:nvSpPr>
          <p:cNvPr id="15" name="Content Placeholder 5">
            <a:extLst>
              <a:ext uri="{FF2B5EF4-FFF2-40B4-BE49-F238E27FC236}">
                <a16:creationId xmlns:a16="http://schemas.microsoft.com/office/drawing/2014/main" id="{A8B62566-D31A-6BFE-283D-74BF7135456C}"/>
              </a:ext>
            </a:extLst>
          </p:cNvPr>
          <p:cNvSpPr>
            <a:spLocks noGrp="1"/>
          </p:cNvSpPr>
          <p:nvPr>
            <p:ph sz="quarter" idx="18"/>
          </p:nvPr>
        </p:nvSpPr>
        <p:spPr>
          <a:xfrm>
            <a:off x="552450" y="2957881"/>
            <a:ext cx="8111356" cy="1689534"/>
          </a:xfrm>
          <a:prstGeom prst="rect">
            <a:avLst/>
          </a:prstGeom>
          <a:ln>
            <a:noFill/>
          </a:ln>
        </p:spPr>
        <p:txBody>
          <a:bodyPr anchor="t" anchorCtr="0">
            <a:normAutofit/>
          </a:bodyPr>
          <a:lstStyle/>
          <a:p>
            <a:pPr marL="0" indent="0">
              <a:spcBef>
                <a:spcPts val="600"/>
              </a:spcBef>
              <a:buNone/>
            </a:pPr>
            <a:r>
              <a:rPr lang="en-US" sz="2600" dirty="0">
                <a:cs typeface="Calibri" panose="020F0502020204030204" pitchFamily="34" charset="0"/>
              </a:rPr>
              <a:t>Accumulated Depreciation—Equipment	    </a:t>
            </a:r>
            <a:r>
              <a:rPr lang="en-US" sz="2600" dirty="0"/>
              <a:t>14,000</a:t>
            </a:r>
          </a:p>
          <a:p>
            <a:pPr marL="0" indent="0">
              <a:spcBef>
                <a:spcPts val="600"/>
              </a:spcBef>
              <a:buNone/>
              <a:tabLst>
                <a:tab pos="6362700" algn="l"/>
              </a:tabLst>
            </a:pPr>
            <a:r>
              <a:rPr lang="en-US" sz="2600" dirty="0">
                <a:cs typeface="Calibri" panose="020F0502020204030204" pitchFamily="34" charset="0"/>
              </a:rPr>
              <a:t>Loss on Disposal of Plant Assets</a:t>
            </a:r>
            <a:r>
              <a:rPr lang="en-US" sz="2600" dirty="0"/>
              <a:t>                       </a:t>
            </a:r>
            <a:r>
              <a:rPr lang="en-US" sz="2600" dirty="0">
                <a:cs typeface="Calibri" panose="020F0502020204030204" pitchFamily="34" charset="0"/>
              </a:rPr>
              <a:t>4,000</a:t>
            </a:r>
          </a:p>
          <a:p>
            <a:pPr marL="0" indent="541338">
              <a:spcBef>
                <a:spcPts val="600"/>
              </a:spcBef>
              <a:buNone/>
            </a:pPr>
            <a:r>
              <a:rPr lang="en-US" sz="2600" dirty="0">
                <a:cs typeface="Calibri" panose="020F0502020204030204" pitchFamily="34" charset="0"/>
              </a:rPr>
              <a:t>Equipment								18,000</a:t>
            </a:r>
          </a:p>
        </p:txBody>
      </p:sp>
      <p:sp>
        <p:nvSpPr>
          <p:cNvPr id="8" name="Content Placeholder 7">
            <a:extLst>
              <a:ext uri="{FF2B5EF4-FFF2-40B4-BE49-F238E27FC236}">
                <a16:creationId xmlns:a16="http://schemas.microsoft.com/office/drawing/2014/main" id="{53996809-27BC-6E85-1827-64081801DF4C}"/>
              </a:ext>
            </a:extLst>
          </p:cNvPr>
          <p:cNvSpPr>
            <a:spLocks noGrp="1"/>
          </p:cNvSpPr>
          <p:nvPr>
            <p:ph sz="quarter" idx="20"/>
          </p:nvPr>
        </p:nvSpPr>
        <p:spPr>
          <a:xfrm>
            <a:off x="518298" y="4839672"/>
            <a:ext cx="8111356" cy="849312"/>
          </a:xfrm>
        </p:spPr>
        <p:txBody>
          <a:bodyPr>
            <a:normAutofit/>
          </a:bodyPr>
          <a:lstStyle/>
          <a:p>
            <a:pPr marL="0" indent="0">
              <a:buNone/>
            </a:pPr>
            <a:r>
              <a:rPr lang="en-US" sz="2600" dirty="0"/>
              <a:t>Companies report a loss on disposal in the </a:t>
            </a:r>
            <a:r>
              <a:rPr lang="en-US" sz="2600" b="1" dirty="0"/>
              <a:t>“Other income and expense”</a:t>
            </a:r>
            <a:r>
              <a:rPr lang="en-US" sz="2600" dirty="0"/>
              <a:t> section of the income statement.</a:t>
            </a:r>
          </a:p>
        </p:txBody>
      </p:sp>
      <p:sp>
        <p:nvSpPr>
          <p:cNvPr id="13" name="Content Placeholder 5">
            <a:extLst>
              <a:ext uri="{FF2B5EF4-FFF2-40B4-BE49-F238E27FC236}">
                <a16:creationId xmlns:a16="http://schemas.microsoft.com/office/drawing/2014/main" id="{F55CF9BF-D44D-A0E4-3D2E-F559A407BA76}"/>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78868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Sale of Plant Assets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rmAutofit/>
          </a:bodyPr>
          <a:lstStyle/>
          <a:p>
            <a:pPr marL="0" indent="0">
              <a:buNone/>
            </a:pPr>
            <a:r>
              <a:rPr lang="en-US" dirty="0"/>
              <a:t>Compare the </a:t>
            </a:r>
            <a:r>
              <a:rPr lang="en-US" b="1" dirty="0">
                <a:solidFill>
                  <a:srgbClr val="FF0000"/>
                </a:solidFill>
              </a:rPr>
              <a:t>book value </a:t>
            </a:r>
            <a:r>
              <a:rPr lang="en-US" dirty="0"/>
              <a:t>of the asset with the </a:t>
            </a:r>
            <a:r>
              <a:rPr lang="en-US" b="1" dirty="0">
                <a:solidFill>
                  <a:srgbClr val="FF0000"/>
                </a:solidFill>
              </a:rPr>
              <a:t>proceeds</a:t>
            </a:r>
            <a:r>
              <a:rPr lang="en-US" dirty="0"/>
              <a:t> received from the sale. </a:t>
            </a:r>
          </a:p>
          <a:p>
            <a:r>
              <a:rPr lang="en-US" dirty="0"/>
              <a:t>If proceeds </a:t>
            </a:r>
            <a:r>
              <a:rPr lang="en-US" b="1" dirty="0">
                <a:solidFill>
                  <a:srgbClr val="FF0000"/>
                </a:solidFill>
              </a:rPr>
              <a:t>exceed</a:t>
            </a:r>
            <a:r>
              <a:rPr lang="en-US" dirty="0"/>
              <a:t> the book value, a </a:t>
            </a:r>
            <a:r>
              <a:rPr lang="en-US" b="1" dirty="0">
                <a:solidFill>
                  <a:srgbClr val="FF0000"/>
                </a:solidFill>
              </a:rPr>
              <a:t>gain</a:t>
            </a:r>
            <a:r>
              <a:rPr lang="en-US" dirty="0"/>
              <a:t> on disposal occurs </a:t>
            </a:r>
          </a:p>
          <a:p>
            <a:r>
              <a:rPr lang="en-US" dirty="0"/>
              <a:t>If proceeds </a:t>
            </a:r>
            <a:r>
              <a:rPr lang="en-US" b="1" dirty="0">
                <a:solidFill>
                  <a:srgbClr val="FF0000"/>
                </a:solidFill>
              </a:rPr>
              <a:t>are less than </a:t>
            </a:r>
            <a:r>
              <a:rPr lang="en-US" dirty="0"/>
              <a:t>the book value, a </a:t>
            </a:r>
            <a:r>
              <a:rPr lang="en-US" b="1" dirty="0">
                <a:solidFill>
                  <a:srgbClr val="FF0000"/>
                </a:solidFill>
              </a:rPr>
              <a:t>loss</a:t>
            </a:r>
            <a:r>
              <a:rPr lang="en-US" dirty="0"/>
              <a:t> on disposal occurs</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862338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US" dirty="0"/>
              <a:t>Sale of Plant Assets – Example</a:t>
            </a:r>
            <a:endParaRPr lang="en-IN" dirty="0"/>
          </a:p>
        </p:txBody>
      </p:sp>
      <p:sp>
        <p:nvSpPr>
          <p:cNvPr id="6" name="Content Placeholder 5">
            <a:extLst>
              <a:ext uri="{FF2B5EF4-FFF2-40B4-BE49-F238E27FC236}">
                <a16:creationId xmlns:a16="http://schemas.microsoft.com/office/drawing/2014/main" id="{3DC78345-F3A9-A931-C42F-F0DB4BBDDB08}"/>
              </a:ext>
            </a:extLst>
          </p:cNvPr>
          <p:cNvSpPr>
            <a:spLocks noGrp="1"/>
          </p:cNvSpPr>
          <p:nvPr>
            <p:ph sz="quarter" idx="12"/>
          </p:nvPr>
        </p:nvSpPr>
        <p:spPr>
          <a:xfrm>
            <a:off x="513862" y="1424065"/>
            <a:ext cx="8115301" cy="2292529"/>
          </a:xfrm>
        </p:spPr>
        <p:txBody>
          <a:bodyPr>
            <a:noAutofit/>
          </a:bodyPr>
          <a:lstStyle/>
          <a:p>
            <a:pPr marL="0" indent="0">
              <a:buNone/>
            </a:pPr>
            <a:r>
              <a:rPr lang="en-US" sz="2600" b="1" dirty="0"/>
              <a:t>Illustration: </a:t>
            </a:r>
            <a:r>
              <a:rPr lang="en-US" sz="2600" dirty="0"/>
              <a:t>On July 1, 2025, Wright Interiors sells office furniture for €16,000 cash. The office furniture originally cost €60,000. As of January 1, 2025, it had accumulated depreciation of €41,000. Depreciation for the first six months of 2025 is €8,000. Prepare the journal entry to record depreciation expense up to the date of sale.</a:t>
            </a:r>
          </a:p>
        </p:txBody>
      </p:sp>
      <p:sp>
        <p:nvSpPr>
          <p:cNvPr id="15" name="Content Placeholder 5">
            <a:extLst>
              <a:ext uri="{FF2B5EF4-FFF2-40B4-BE49-F238E27FC236}">
                <a16:creationId xmlns:a16="http://schemas.microsoft.com/office/drawing/2014/main" id="{0528DD2E-1BF8-3DAB-917D-E3D355F7D32B}"/>
              </a:ext>
            </a:extLst>
          </p:cNvPr>
          <p:cNvSpPr>
            <a:spLocks noGrp="1"/>
          </p:cNvSpPr>
          <p:nvPr>
            <p:ph sz="quarter" idx="18"/>
          </p:nvPr>
        </p:nvSpPr>
        <p:spPr>
          <a:xfrm>
            <a:off x="539548" y="4406737"/>
            <a:ext cx="8194877" cy="1080329"/>
          </a:xfrm>
          <a:ln>
            <a:noFill/>
          </a:ln>
        </p:spPr>
        <p:txBody>
          <a:bodyPr anchor="t" anchorCtr="0">
            <a:normAutofit/>
          </a:bodyPr>
          <a:lstStyle/>
          <a:p>
            <a:pPr marL="0" indent="0">
              <a:spcBef>
                <a:spcPts val="1200"/>
              </a:spcBef>
              <a:buNone/>
            </a:pPr>
            <a:r>
              <a:rPr lang="en-US" sz="2600" dirty="0"/>
              <a:t>Depreciation Expense					8,000</a:t>
            </a:r>
          </a:p>
          <a:p>
            <a:pPr marL="0" indent="541338">
              <a:spcBef>
                <a:spcPts val="1200"/>
              </a:spcBef>
              <a:buNone/>
            </a:pPr>
            <a:r>
              <a:rPr lang="en-US" sz="2600" dirty="0"/>
              <a:t>Accumulated Depreciation—Equipment		  </a:t>
            </a:r>
            <a:r>
              <a:rPr lang="en-US" sz="2600" dirty="0">
                <a:cs typeface="Calibri" panose="020F0502020204030204" pitchFamily="34" charset="0"/>
              </a:rPr>
              <a:t>8,000</a:t>
            </a:r>
          </a:p>
        </p:txBody>
      </p:sp>
      <p:sp>
        <p:nvSpPr>
          <p:cNvPr id="13" name="Content Placeholder 5">
            <a:extLst>
              <a:ext uri="{FF2B5EF4-FFF2-40B4-BE49-F238E27FC236}">
                <a16:creationId xmlns:a16="http://schemas.microsoft.com/office/drawing/2014/main" id="{FD3D2616-7072-3EAA-0DDD-C25B3476FDC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95924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F13C-AC4F-B7C9-3006-D82EB7A0E857}"/>
              </a:ext>
            </a:extLst>
          </p:cNvPr>
          <p:cNvSpPr>
            <a:spLocks noGrp="1"/>
          </p:cNvSpPr>
          <p:nvPr>
            <p:ph type="title"/>
          </p:nvPr>
        </p:nvSpPr>
        <p:spPr>
          <a:xfrm>
            <a:off x="514353" y="460255"/>
            <a:ext cx="8220072" cy="978598"/>
          </a:xfrm>
        </p:spPr>
        <p:txBody>
          <a:bodyPr>
            <a:noAutofit/>
          </a:bodyPr>
          <a:lstStyle/>
          <a:p>
            <a:r>
              <a:rPr lang="en-US" dirty="0"/>
              <a:t>Sale of Plant Assets – Computing Gain</a:t>
            </a:r>
            <a:endParaRPr lang="en-IN" dirty="0"/>
          </a:p>
        </p:txBody>
      </p:sp>
      <p:graphicFrame>
        <p:nvGraphicFramePr>
          <p:cNvPr id="16" name="Table 16">
            <a:extLst>
              <a:ext uri="{FF2B5EF4-FFF2-40B4-BE49-F238E27FC236}">
                <a16:creationId xmlns:a16="http://schemas.microsoft.com/office/drawing/2014/main" id="{282E08FD-BC84-A8E7-BA41-647F58194052}"/>
              </a:ext>
            </a:extLst>
          </p:cNvPr>
          <p:cNvGraphicFramePr>
            <a:graphicFrameLocks noGrp="1"/>
          </p:cNvGraphicFramePr>
          <p:nvPr>
            <p:ph type="tbl" sz="quarter" idx="19"/>
            <p:extLst>
              <p:ext uri="{D42A27DB-BD31-4B8C-83A1-F6EECF244321}">
                <p14:modId xmlns:p14="http://schemas.microsoft.com/office/powerpoint/2010/main" val="2513433930"/>
              </p:ext>
            </p:extLst>
          </p:nvPr>
        </p:nvGraphicFramePr>
        <p:xfrm>
          <a:off x="513862" y="1274101"/>
          <a:ext cx="6585903" cy="1981200"/>
        </p:xfrm>
        <a:graphic>
          <a:graphicData uri="http://schemas.openxmlformats.org/drawingml/2006/table">
            <a:tbl>
              <a:tblPr firstRow="1" bandRow="1">
                <a:tableStyleId>{2D5ABB26-0587-4C30-8999-92F81FD0307C}</a:tableStyleId>
              </a:tblPr>
              <a:tblGrid>
                <a:gridCol w="5510848">
                  <a:extLst>
                    <a:ext uri="{9D8B030D-6E8A-4147-A177-3AD203B41FA5}">
                      <a16:colId xmlns:a16="http://schemas.microsoft.com/office/drawing/2014/main" val="3550379777"/>
                    </a:ext>
                  </a:extLst>
                </a:gridCol>
                <a:gridCol w="1075055">
                  <a:extLst>
                    <a:ext uri="{9D8B030D-6E8A-4147-A177-3AD203B41FA5}">
                      <a16:colId xmlns:a16="http://schemas.microsoft.com/office/drawing/2014/main" val="4201949049"/>
                    </a:ext>
                  </a:extLst>
                </a:gridCol>
              </a:tblGrid>
              <a:tr h="0">
                <a:tc>
                  <a:txBody>
                    <a:bodyPr/>
                    <a:lstStyle/>
                    <a:p>
                      <a:r>
                        <a:rPr lang="en-IN" sz="2000" dirty="0"/>
                        <a:t>Cost of office furniture</a:t>
                      </a:r>
                    </a:p>
                  </a:txBody>
                  <a:tcPr anchor="ctr"/>
                </a:tc>
                <a:tc>
                  <a:txBody>
                    <a:bodyPr/>
                    <a:lstStyle/>
                    <a:p>
                      <a:pPr algn="r"/>
                      <a:r>
                        <a:rPr lang="en-IN" sz="2000" dirty="0"/>
                        <a:t>€60,000</a:t>
                      </a:r>
                    </a:p>
                  </a:txBody>
                  <a:tcPr anchor="ctr"/>
                </a:tc>
                <a:extLst>
                  <a:ext uri="{0D108BD9-81ED-4DB2-BD59-A6C34878D82A}">
                    <a16:rowId xmlns:a16="http://schemas.microsoft.com/office/drawing/2014/main" val="505844046"/>
                  </a:ext>
                </a:extLst>
              </a:tr>
              <a:tr h="0">
                <a:tc>
                  <a:txBody>
                    <a:bodyPr/>
                    <a:lstStyle/>
                    <a:p>
                      <a:r>
                        <a:rPr lang="en-IN" sz="2000" dirty="0"/>
                        <a:t>Less: Accumulated depreciation (€41,000 + €8,000)</a:t>
                      </a:r>
                    </a:p>
                  </a:txBody>
                  <a:tcPr anchor="ctr"/>
                </a:tc>
                <a:tc>
                  <a:txBody>
                    <a:bodyPr/>
                    <a:lstStyle/>
                    <a:p>
                      <a:pPr algn="r"/>
                      <a:r>
                        <a:rPr lang="en-IN" sz="2000" dirty="0"/>
                        <a:t>49,000</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078274"/>
                  </a:ext>
                </a:extLst>
              </a:tr>
              <a:tr h="0">
                <a:tc>
                  <a:txBody>
                    <a:bodyPr/>
                    <a:lstStyle/>
                    <a:p>
                      <a:r>
                        <a:rPr lang="en-IN" sz="2000" dirty="0"/>
                        <a:t>Book value at date of disposal</a:t>
                      </a:r>
                    </a:p>
                  </a:txBody>
                  <a:tcPr anchor="ctr"/>
                </a:tc>
                <a:tc>
                  <a:txBody>
                    <a:bodyPr/>
                    <a:lstStyle/>
                    <a:p>
                      <a:pPr algn="r"/>
                      <a:r>
                        <a:rPr lang="en-IN" sz="2000" dirty="0"/>
                        <a:t>11,000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47907017"/>
                  </a:ext>
                </a:extLst>
              </a:tr>
              <a:tr h="0">
                <a:tc>
                  <a:txBody>
                    <a:bodyPr/>
                    <a:lstStyle/>
                    <a:p>
                      <a:r>
                        <a:rPr lang="en-IN" sz="2000" dirty="0"/>
                        <a:t>Proceeds from sale</a:t>
                      </a:r>
                    </a:p>
                  </a:txBody>
                  <a:tcPr anchor="ctr"/>
                </a:tc>
                <a:tc>
                  <a:txBody>
                    <a:bodyPr/>
                    <a:lstStyle/>
                    <a:p>
                      <a:pPr algn="r"/>
                      <a:r>
                        <a:rPr lang="en-IN" sz="2000" dirty="0"/>
                        <a:t>16,000</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024370"/>
                  </a:ext>
                </a:extLst>
              </a:tr>
              <a:tr h="0">
                <a:tc>
                  <a:txBody>
                    <a:bodyPr/>
                    <a:lstStyle/>
                    <a:p>
                      <a:r>
                        <a:rPr lang="en-IN" sz="2000" b="1" dirty="0">
                          <a:solidFill>
                            <a:schemeClr val="accent2"/>
                          </a:solidFill>
                        </a:rPr>
                        <a:t>Gain on disposal of plant asset</a:t>
                      </a:r>
                    </a:p>
                  </a:txBody>
                  <a:tcPr anchor="ctr"/>
                </a:tc>
                <a:tc>
                  <a:txBody>
                    <a:bodyPr/>
                    <a:lstStyle/>
                    <a:p>
                      <a:pPr algn="r"/>
                      <a:r>
                        <a:rPr lang="en-IN" sz="2000" b="1" u="dbl" baseline="0" dirty="0">
                          <a:solidFill>
                            <a:schemeClr val="accent2"/>
                          </a:solidFill>
                        </a:rPr>
                        <a:t>  € 5,000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7919067"/>
                  </a:ext>
                </a:extLst>
              </a:tr>
            </a:tbl>
          </a:graphicData>
        </a:graphic>
      </p:graphicFrame>
      <p:sp>
        <p:nvSpPr>
          <p:cNvPr id="3" name="Content Placeholder 2">
            <a:extLst>
              <a:ext uri="{FF2B5EF4-FFF2-40B4-BE49-F238E27FC236}">
                <a16:creationId xmlns:a16="http://schemas.microsoft.com/office/drawing/2014/main" id="{28E0B915-4AB1-B09A-BA6E-473484F89627}"/>
              </a:ext>
            </a:extLst>
          </p:cNvPr>
          <p:cNvSpPr>
            <a:spLocks noGrp="1"/>
          </p:cNvSpPr>
          <p:nvPr>
            <p:ph sz="quarter" idx="12"/>
          </p:nvPr>
        </p:nvSpPr>
        <p:spPr>
          <a:xfrm>
            <a:off x="513862" y="3352801"/>
            <a:ext cx="8115301" cy="978599"/>
          </a:xfrm>
        </p:spPr>
        <p:txBody>
          <a:bodyPr>
            <a:normAutofit/>
          </a:bodyPr>
          <a:lstStyle/>
          <a:p>
            <a:pPr marL="0" indent="0">
              <a:buNone/>
            </a:pPr>
            <a:r>
              <a:rPr lang="en-US" sz="2000" b="1" dirty="0"/>
              <a:t>Illustration 9.20: </a:t>
            </a:r>
            <a:r>
              <a:rPr lang="en-US" sz="2000" dirty="0"/>
              <a:t>Computation of gain on disposal </a:t>
            </a:r>
          </a:p>
          <a:p>
            <a:pPr marL="0" indent="0">
              <a:buNone/>
            </a:pPr>
            <a:r>
              <a:rPr lang="en-US" sz="2400" dirty="0"/>
              <a:t>Wright records the sale as follows on July 1.</a:t>
            </a:r>
          </a:p>
        </p:txBody>
      </p:sp>
      <p:sp>
        <p:nvSpPr>
          <p:cNvPr id="6" name="Content Placeholder 5">
            <a:extLst>
              <a:ext uri="{FF2B5EF4-FFF2-40B4-BE49-F238E27FC236}">
                <a16:creationId xmlns:a16="http://schemas.microsoft.com/office/drawing/2014/main" id="{8D2063CB-869C-CF02-BBE0-ABEDB1ACDDB1}"/>
              </a:ext>
            </a:extLst>
          </p:cNvPr>
          <p:cNvSpPr>
            <a:spLocks noGrp="1"/>
          </p:cNvSpPr>
          <p:nvPr>
            <p:ph sz="quarter" idx="18"/>
          </p:nvPr>
        </p:nvSpPr>
        <p:spPr>
          <a:xfrm>
            <a:off x="865515" y="4223771"/>
            <a:ext cx="8037512" cy="2104010"/>
          </a:xfrm>
          <a:ln>
            <a:noFill/>
          </a:ln>
        </p:spPr>
        <p:txBody>
          <a:bodyPr anchor="t" anchorCtr="0">
            <a:normAutofit/>
          </a:bodyPr>
          <a:lstStyle/>
          <a:p>
            <a:pPr marL="0" indent="0">
              <a:spcBef>
                <a:spcPts val="600"/>
              </a:spcBef>
              <a:buNone/>
            </a:pPr>
            <a:r>
              <a:rPr lang="en-US" sz="2600" dirty="0"/>
              <a:t>Cash								   16,000</a:t>
            </a:r>
          </a:p>
          <a:p>
            <a:pPr marL="0" indent="0">
              <a:spcBef>
                <a:spcPts val="600"/>
              </a:spcBef>
              <a:buNone/>
            </a:pPr>
            <a:r>
              <a:rPr lang="en-US" sz="2600" dirty="0"/>
              <a:t>Accumulated Depreciation—Equipment 	   49,000</a:t>
            </a:r>
          </a:p>
          <a:p>
            <a:pPr marL="0" indent="541338">
              <a:spcBef>
                <a:spcPts val="600"/>
              </a:spcBef>
              <a:buNone/>
            </a:pPr>
            <a:r>
              <a:rPr lang="en-US" sz="2600" dirty="0"/>
              <a:t>Equipment								</a:t>
            </a:r>
            <a:r>
              <a:rPr lang="en-US" sz="2600" dirty="0">
                <a:cs typeface="Calibri" panose="020F0502020204030204" pitchFamily="34" charset="0"/>
              </a:rPr>
              <a:t>60,000</a:t>
            </a:r>
          </a:p>
          <a:p>
            <a:pPr marL="0" indent="541338">
              <a:spcBef>
                <a:spcPts val="600"/>
              </a:spcBef>
              <a:buNone/>
            </a:pPr>
            <a:r>
              <a:rPr lang="en-US" sz="2600" dirty="0">
                <a:solidFill>
                  <a:srgbClr val="FF0000"/>
                </a:solidFill>
              </a:rPr>
              <a:t>Gain on Disposal of Plant Assets</a:t>
            </a:r>
            <a:r>
              <a:rPr lang="en-US" sz="2600" dirty="0"/>
              <a:t>			  </a:t>
            </a:r>
            <a:r>
              <a:rPr lang="en-US" sz="2600" dirty="0">
                <a:cs typeface="Calibri" panose="020F0502020204030204" pitchFamily="34" charset="0"/>
              </a:rPr>
              <a:t>5,000</a:t>
            </a:r>
          </a:p>
        </p:txBody>
      </p:sp>
      <p:sp>
        <p:nvSpPr>
          <p:cNvPr id="12" name="Content Placeholder 5">
            <a:extLst>
              <a:ext uri="{FF2B5EF4-FFF2-40B4-BE49-F238E27FC236}">
                <a16:creationId xmlns:a16="http://schemas.microsoft.com/office/drawing/2014/main" id="{ECE22D4E-0917-2617-EBD0-55EE26BDE1E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59916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AA3F-B3B8-453F-92A3-A57C3966A1AA}"/>
              </a:ext>
            </a:extLst>
          </p:cNvPr>
          <p:cNvSpPr>
            <a:spLocks noGrp="1"/>
          </p:cNvSpPr>
          <p:nvPr>
            <p:ph type="title"/>
          </p:nvPr>
        </p:nvSpPr>
        <p:spPr/>
        <p:txBody>
          <a:bodyPr/>
          <a:lstStyle/>
          <a:p>
            <a:r>
              <a:rPr lang="en-US" dirty="0"/>
              <a:t>Sale of Plant Assets – Computing Loss</a:t>
            </a:r>
            <a:endParaRPr lang="en-IN" dirty="0"/>
          </a:p>
        </p:txBody>
      </p:sp>
      <p:sp>
        <p:nvSpPr>
          <p:cNvPr id="3" name="Content Placeholder 2">
            <a:extLst>
              <a:ext uri="{FF2B5EF4-FFF2-40B4-BE49-F238E27FC236}">
                <a16:creationId xmlns:a16="http://schemas.microsoft.com/office/drawing/2014/main" id="{EDC47969-131B-49AE-6A8C-372C4FBF56B3}"/>
              </a:ext>
            </a:extLst>
          </p:cNvPr>
          <p:cNvSpPr>
            <a:spLocks noGrp="1"/>
          </p:cNvSpPr>
          <p:nvPr>
            <p:ph sz="quarter" idx="12"/>
          </p:nvPr>
        </p:nvSpPr>
        <p:spPr>
          <a:xfrm>
            <a:off x="513862" y="1292088"/>
            <a:ext cx="8115301" cy="935677"/>
          </a:xfrm>
        </p:spPr>
        <p:txBody>
          <a:bodyPr>
            <a:normAutofit/>
          </a:bodyPr>
          <a:lstStyle/>
          <a:p>
            <a:pPr marL="0" indent="0">
              <a:buNone/>
            </a:pPr>
            <a:r>
              <a:rPr lang="en-US" sz="2600" b="1" dirty="0"/>
              <a:t>Illustration: </a:t>
            </a:r>
            <a:r>
              <a:rPr lang="en-US" sz="2600" dirty="0"/>
              <a:t>Assume that instead of selling the office furniture for €16,000, Wright sells it for €9,000.</a:t>
            </a:r>
          </a:p>
        </p:txBody>
      </p:sp>
      <p:graphicFrame>
        <p:nvGraphicFramePr>
          <p:cNvPr id="13" name="Table 16">
            <a:extLst>
              <a:ext uri="{FF2B5EF4-FFF2-40B4-BE49-F238E27FC236}">
                <a16:creationId xmlns:a16="http://schemas.microsoft.com/office/drawing/2014/main" id="{1F19DE98-CFF3-11E4-2917-6884977F18D5}"/>
              </a:ext>
            </a:extLst>
          </p:cNvPr>
          <p:cNvGraphicFramePr>
            <a:graphicFrameLocks noGrp="1"/>
          </p:cNvGraphicFramePr>
          <p:nvPr>
            <p:ph type="tbl" sz="quarter" idx="19"/>
            <p:extLst>
              <p:ext uri="{D42A27DB-BD31-4B8C-83A1-F6EECF244321}">
                <p14:modId xmlns:p14="http://schemas.microsoft.com/office/powerpoint/2010/main" val="1074223675"/>
              </p:ext>
            </p:extLst>
          </p:nvPr>
        </p:nvGraphicFramePr>
        <p:xfrm>
          <a:off x="1759634" y="2244521"/>
          <a:ext cx="5282907" cy="1828800"/>
        </p:xfrm>
        <a:graphic>
          <a:graphicData uri="http://schemas.openxmlformats.org/drawingml/2006/table">
            <a:tbl>
              <a:tblPr firstRow="1" bandRow="1">
                <a:tableStyleId>{2D5ABB26-0587-4C30-8999-92F81FD0307C}</a:tableStyleId>
              </a:tblPr>
              <a:tblGrid>
                <a:gridCol w="4234632">
                  <a:extLst>
                    <a:ext uri="{9D8B030D-6E8A-4147-A177-3AD203B41FA5}">
                      <a16:colId xmlns:a16="http://schemas.microsoft.com/office/drawing/2014/main" val="3550379777"/>
                    </a:ext>
                  </a:extLst>
                </a:gridCol>
                <a:gridCol w="1048275">
                  <a:extLst>
                    <a:ext uri="{9D8B030D-6E8A-4147-A177-3AD203B41FA5}">
                      <a16:colId xmlns:a16="http://schemas.microsoft.com/office/drawing/2014/main" val="4201949049"/>
                    </a:ext>
                  </a:extLst>
                </a:gridCol>
              </a:tblGrid>
              <a:tr h="133463">
                <a:tc>
                  <a:txBody>
                    <a:bodyPr/>
                    <a:lstStyle/>
                    <a:p>
                      <a:r>
                        <a:rPr lang="en-IN" sz="1800" dirty="0"/>
                        <a:t>Cost of office furniture</a:t>
                      </a:r>
                    </a:p>
                  </a:txBody>
                  <a:tcPr marL="121706" marR="121706" anchor="ctr"/>
                </a:tc>
                <a:tc>
                  <a:txBody>
                    <a:bodyPr/>
                    <a:lstStyle/>
                    <a:p>
                      <a:pPr algn="r"/>
                      <a:r>
                        <a:rPr lang="en-IN" sz="1800" dirty="0"/>
                        <a:t>€60,000</a:t>
                      </a:r>
                    </a:p>
                  </a:txBody>
                  <a:tcPr marL="121706" marR="121706" anchor="ctr"/>
                </a:tc>
                <a:extLst>
                  <a:ext uri="{0D108BD9-81ED-4DB2-BD59-A6C34878D82A}">
                    <a16:rowId xmlns:a16="http://schemas.microsoft.com/office/drawing/2014/main" val="505844046"/>
                  </a:ext>
                </a:extLst>
              </a:tr>
              <a:tr h="133463">
                <a:tc>
                  <a:txBody>
                    <a:bodyPr/>
                    <a:lstStyle/>
                    <a:p>
                      <a:r>
                        <a:rPr lang="en-IN" sz="1800" dirty="0"/>
                        <a:t>Less: Accumulated depreciation</a:t>
                      </a:r>
                    </a:p>
                  </a:txBody>
                  <a:tcPr marL="121706" marR="121706" anchor="ctr"/>
                </a:tc>
                <a:tc>
                  <a:txBody>
                    <a:bodyPr/>
                    <a:lstStyle/>
                    <a:p>
                      <a:pPr algn="r"/>
                      <a:r>
                        <a:rPr lang="en-IN" sz="1800" dirty="0"/>
                        <a:t>49,000</a:t>
                      </a:r>
                    </a:p>
                  </a:txBody>
                  <a:tcPr marL="121706" marR="121706"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078274"/>
                  </a:ext>
                </a:extLst>
              </a:tr>
              <a:tr h="133463">
                <a:tc>
                  <a:txBody>
                    <a:bodyPr/>
                    <a:lstStyle/>
                    <a:p>
                      <a:r>
                        <a:rPr lang="en-IN" sz="1800" dirty="0"/>
                        <a:t>Book value at date of disposal</a:t>
                      </a:r>
                    </a:p>
                  </a:txBody>
                  <a:tcPr marL="121706" marR="121706" anchor="ctr"/>
                </a:tc>
                <a:tc>
                  <a:txBody>
                    <a:bodyPr/>
                    <a:lstStyle/>
                    <a:p>
                      <a:pPr algn="r"/>
                      <a:r>
                        <a:rPr lang="en-IN" sz="1800" dirty="0"/>
                        <a:t>11,000</a:t>
                      </a:r>
                    </a:p>
                  </a:txBody>
                  <a:tcPr marL="121706" marR="121706"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47907017"/>
                  </a:ext>
                </a:extLst>
              </a:tr>
              <a:tr h="133463">
                <a:tc>
                  <a:txBody>
                    <a:bodyPr/>
                    <a:lstStyle/>
                    <a:p>
                      <a:r>
                        <a:rPr lang="en-IN" sz="1800" dirty="0"/>
                        <a:t>Proceeds from sale</a:t>
                      </a:r>
                    </a:p>
                  </a:txBody>
                  <a:tcPr marL="121706" marR="121706" anchor="ctr"/>
                </a:tc>
                <a:tc>
                  <a:txBody>
                    <a:bodyPr/>
                    <a:lstStyle/>
                    <a:p>
                      <a:pPr algn="r"/>
                      <a:r>
                        <a:rPr lang="en-IN" sz="1800" dirty="0"/>
                        <a:t>9,000</a:t>
                      </a:r>
                    </a:p>
                  </a:txBody>
                  <a:tcPr marL="121706" marR="121706"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9024370"/>
                  </a:ext>
                </a:extLst>
              </a:tr>
              <a:tr h="133463">
                <a:tc>
                  <a:txBody>
                    <a:bodyPr/>
                    <a:lstStyle/>
                    <a:p>
                      <a:r>
                        <a:rPr lang="en-IN" sz="1800" b="1" dirty="0">
                          <a:solidFill>
                            <a:schemeClr val="accent2"/>
                          </a:solidFill>
                        </a:rPr>
                        <a:t>Loss on disposal of plant asset</a:t>
                      </a:r>
                    </a:p>
                  </a:txBody>
                  <a:tcPr marL="121706" marR="121706" anchor="ctr"/>
                </a:tc>
                <a:tc>
                  <a:txBody>
                    <a:bodyPr/>
                    <a:lstStyle/>
                    <a:p>
                      <a:pPr algn="r"/>
                      <a:r>
                        <a:rPr lang="en-IN" sz="1800" b="1" u="dbl" baseline="0" dirty="0">
                          <a:solidFill>
                            <a:schemeClr val="accent2"/>
                          </a:solidFill>
                        </a:rPr>
                        <a:t>  € 2,000</a:t>
                      </a:r>
                    </a:p>
                  </a:txBody>
                  <a:tcPr marL="121706" marR="121706"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7919067"/>
                  </a:ext>
                </a:extLst>
              </a:tr>
            </a:tbl>
          </a:graphicData>
        </a:graphic>
      </p:graphicFrame>
      <p:sp>
        <p:nvSpPr>
          <p:cNvPr id="6" name="Content Placeholder 5">
            <a:extLst>
              <a:ext uri="{FF2B5EF4-FFF2-40B4-BE49-F238E27FC236}">
                <a16:creationId xmlns:a16="http://schemas.microsoft.com/office/drawing/2014/main" id="{9B6C0031-F7EF-8EC8-D48C-1FDE0B555190}"/>
              </a:ext>
            </a:extLst>
          </p:cNvPr>
          <p:cNvSpPr>
            <a:spLocks noGrp="1"/>
          </p:cNvSpPr>
          <p:nvPr>
            <p:ph sz="quarter" idx="18"/>
          </p:nvPr>
        </p:nvSpPr>
        <p:spPr>
          <a:xfrm>
            <a:off x="1759634" y="4168451"/>
            <a:ext cx="5404737" cy="469746"/>
          </a:xfrm>
        </p:spPr>
        <p:txBody>
          <a:bodyPr>
            <a:noAutofit/>
          </a:bodyPr>
          <a:lstStyle/>
          <a:p>
            <a:pPr marL="0" indent="0">
              <a:buNone/>
            </a:pPr>
            <a:r>
              <a:rPr lang="en-CA" sz="2000" b="1" dirty="0"/>
              <a:t>Illustration 9.21: </a:t>
            </a:r>
            <a:r>
              <a:rPr lang="en-CA" sz="2000" dirty="0"/>
              <a:t>Computation of loss on disposal</a:t>
            </a:r>
          </a:p>
        </p:txBody>
      </p:sp>
      <p:sp>
        <p:nvSpPr>
          <p:cNvPr id="7" name="Content Placeholder 5">
            <a:extLst>
              <a:ext uri="{FF2B5EF4-FFF2-40B4-BE49-F238E27FC236}">
                <a16:creationId xmlns:a16="http://schemas.microsoft.com/office/drawing/2014/main" id="{DF034ABF-A606-F6B6-C158-D920CBE5DCF1}"/>
              </a:ext>
            </a:extLst>
          </p:cNvPr>
          <p:cNvSpPr>
            <a:spLocks noGrp="1"/>
          </p:cNvSpPr>
          <p:nvPr>
            <p:ph sz="quarter" idx="20"/>
          </p:nvPr>
        </p:nvSpPr>
        <p:spPr>
          <a:xfrm>
            <a:off x="526562" y="4691100"/>
            <a:ext cx="8334734" cy="1659510"/>
          </a:xfrm>
          <a:ln>
            <a:noFill/>
          </a:ln>
        </p:spPr>
        <p:txBody>
          <a:bodyPr anchor="ctr" anchorCtr="0">
            <a:normAutofit fontScale="85000" lnSpcReduction="20000"/>
          </a:bodyPr>
          <a:lstStyle/>
          <a:p>
            <a:pPr marL="0" indent="0">
              <a:lnSpc>
                <a:spcPct val="100000"/>
              </a:lnSpc>
              <a:spcBef>
                <a:spcPts val="1200"/>
              </a:spcBef>
              <a:buNone/>
            </a:pPr>
            <a:r>
              <a:rPr lang="en-US" sz="2600" dirty="0"/>
              <a:t>Cash								  9,000</a:t>
            </a:r>
          </a:p>
          <a:p>
            <a:pPr marL="0" indent="0">
              <a:lnSpc>
                <a:spcPct val="100000"/>
              </a:lnSpc>
              <a:spcBef>
                <a:spcPts val="1200"/>
              </a:spcBef>
              <a:buNone/>
            </a:pPr>
            <a:r>
              <a:rPr lang="en-US" sz="2600" dirty="0"/>
              <a:t>Accumulated Depreciation—Equipment		49,000</a:t>
            </a:r>
          </a:p>
          <a:p>
            <a:pPr marL="0" indent="0">
              <a:lnSpc>
                <a:spcPct val="100000"/>
              </a:lnSpc>
              <a:spcBef>
                <a:spcPts val="1200"/>
              </a:spcBef>
              <a:buNone/>
            </a:pPr>
            <a:r>
              <a:rPr lang="en-US" sz="2600" dirty="0">
                <a:solidFill>
                  <a:srgbClr val="FF0000"/>
                </a:solidFill>
              </a:rPr>
              <a:t>Loss on Disposal of Plant Assets</a:t>
            </a:r>
            <a:r>
              <a:rPr lang="en-US" sz="2600" dirty="0"/>
              <a:t>			  </a:t>
            </a:r>
            <a:r>
              <a:rPr lang="en-US" sz="2600" dirty="0">
                <a:cs typeface="Calibri" panose="020F0502020204030204" pitchFamily="34" charset="0"/>
              </a:rPr>
              <a:t>2,000</a:t>
            </a:r>
          </a:p>
          <a:p>
            <a:pPr marL="0" indent="541338">
              <a:lnSpc>
                <a:spcPct val="100000"/>
              </a:lnSpc>
              <a:spcBef>
                <a:spcPts val="1200"/>
              </a:spcBef>
              <a:buNone/>
            </a:pPr>
            <a:r>
              <a:rPr lang="en-US" sz="2600" dirty="0"/>
              <a:t>Equipment								</a:t>
            </a:r>
            <a:r>
              <a:rPr lang="en-US" sz="2600" dirty="0">
                <a:cs typeface="Calibri" panose="020F0502020204030204" pitchFamily="34" charset="0"/>
              </a:rPr>
              <a:t>60,000</a:t>
            </a:r>
          </a:p>
        </p:txBody>
      </p:sp>
      <p:sp>
        <p:nvSpPr>
          <p:cNvPr id="12" name="Content Placeholder 5">
            <a:extLst>
              <a:ext uri="{FF2B5EF4-FFF2-40B4-BE49-F238E27FC236}">
                <a16:creationId xmlns:a16="http://schemas.microsoft.com/office/drawing/2014/main" id="{A751A158-CA94-8466-F5F5-3BB581B3BF3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06844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4A6E7F8-8F44-0A11-3690-3B75CC4F73A6}"/>
              </a:ext>
            </a:extLst>
          </p:cNvPr>
          <p:cNvSpPr>
            <a:spLocks noGrp="1"/>
          </p:cNvSpPr>
          <p:nvPr>
            <p:ph type="title"/>
          </p:nvPr>
        </p:nvSpPr>
        <p:spPr/>
        <p:txBody>
          <a:bodyPr/>
          <a:lstStyle/>
          <a:p>
            <a:r>
              <a:rPr lang="en-US" dirty="0"/>
              <a:t>DO IT! 3: Plant Asset Disposal (a)</a:t>
            </a:r>
            <a:endParaRPr lang="en-IN" dirty="0"/>
          </a:p>
        </p:txBody>
      </p:sp>
      <p:sp>
        <p:nvSpPr>
          <p:cNvPr id="14" name="Content Placeholder 13">
            <a:extLst>
              <a:ext uri="{FF2B5EF4-FFF2-40B4-BE49-F238E27FC236}">
                <a16:creationId xmlns:a16="http://schemas.microsoft.com/office/drawing/2014/main" id="{8680EBA2-C59C-290D-2269-ED6F565B0B24}"/>
              </a:ext>
            </a:extLst>
          </p:cNvPr>
          <p:cNvSpPr>
            <a:spLocks noGrp="1"/>
          </p:cNvSpPr>
          <p:nvPr>
            <p:ph sz="quarter" idx="10"/>
          </p:nvPr>
        </p:nvSpPr>
        <p:spPr>
          <a:xfrm>
            <a:off x="420081" y="1575872"/>
            <a:ext cx="8314343" cy="2260837"/>
          </a:xfrm>
        </p:spPr>
        <p:txBody>
          <a:bodyPr>
            <a:normAutofit/>
          </a:bodyPr>
          <a:lstStyle/>
          <a:p>
            <a:pPr marL="0" indent="0">
              <a:lnSpc>
                <a:spcPct val="100000"/>
              </a:lnSpc>
              <a:spcBef>
                <a:spcPts val="1200"/>
              </a:spcBef>
              <a:buClr>
                <a:srgbClr val="800000"/>
              </a:buClr>
              <a:buSzPct val="100000"/>
              <a:buNone/>
            </a:pPr>
            <a:r>
              <a:rPr lang="en-US" sz="2600" dirty="0"/>
              <a:t>Overland Trucking has decided to sell an old truck that cost £30,000 and has accumulated depreciation of £16,000. </a:t>
            </a:r>
            <a:r>
              <a:rPr lang="en-US" sz="2600" b="1" dirty="0"/>
              <a:t>(a) </a:t>
            </a:r>
            <a:r>
              <a:rPr lang="en-US" sz="2600" dirty="0"/>
              <a:t>What entry would Overland Trucking make to record the sale of the truck for </a:t>
            </a:r>
            <a:r>
              <a:rPr lang="en-US" sz="2600" b="1" dirty="0"/>
              <a:t>£17,000 cash</a:t>
            </a:r>
            <a:r>
              <a:rPr lang="en-US" sz="2600" dirty="0"/>
              <a:t>?</a:t>
            </a:r>
          </a:p>
          <a:p>
            <a:pPr marL="0" indent="0">
              <a:lnSpc>
                <a:spcPct val="100000"/>
              </a:lnSpc>
              <a:spcBef>
                <a:spcPts val="1200"/>
              </a:spcBef>
              <a:buClr>
                <a:srgbClr val="800000"/>
              </a:buClr>
              <a:buSzPct val="100000"/>
              <a:buNone/>
            </a:pPr>
            <a:r>
              <a:rPr lang="en-US" sz="2600" b="1" dirty="0"/>
              <a:t>Solution</a:t>
            </a:r>
          </a:p>
        </p:txBody>
      </p:sp>
      <p:pic>
        <p:nvPicPr>
          <p:cNvPr id="4" name="Picture 3" descr="An illustration of the general journal format for the transaction a, Sale of truck for cash at a gain. The debit part of the transaction is recorded by presenting the account name, Cash, with its amount of 17,000 in the debit column. The second part of the transaction is illustrated by presenting the debit account name, Accumulated Depreciation-Equipment, with its amount of 16,000 in the debit column. The third part of the transaction is illustrated by presenting the credit account name, Equipment, slightly indented on the next line with its 30,000 amount in the credit column. The fourth part of the transaction is illustrated by presenting the credit account name, Gain on disposal of plant assets left bracket Euro 17,000 minus open parenthesis Euro 30,000 minus Euro 16,000 close parenthesis right bracket, slightly indented on the next line with its 3,000 amount in the credit column. Just below the Gain on disposal of plant assets account name and slightly indented appears the description of the journal entry as: (To record sale of truck at a gain).">
            <a:extLst>
              <a:ext uri="{FF2B5EF4-FFF2-40B4-BE49-F238E27FC236}">
                <a16:creationId xmlns:a16="http://schemas.microsoft.com/office/drawing/2014/main" id="{426B4EEE-8560-2F84-24CB-FC7C203A8E19}"/>
              </a:ext>
            </a:extLst>
          </p:cNvPr>
          <p:cNvPicPr>
            <a:picLocks noChangeAspect="1"/>
          </p:cNvPicPr>
          <p:nvPr/>
        </p:nvPicPr>
        <p:blipFill>
          <a:blip r:embed="rId3"/>
          <a:stretch>
            <a:fillRect/>
          </a:stretch>
        </p:blipFill>
        <p:spPr>
          <a:xfrm>
            <a:off x="705879" y="3980738"/>
            <a:ext cx="8021567" cy="1586896"/>
          </a:xfrm>
          <a:prstGeom prst="rect">
            <a:avLst/>
          </a:prstGeom>
        </p:spPr>
      </p:pic>
      <p:sp>
        <p:nvSpPr>
          <p:cNvPr id="9" name="Content Placeholder 5">
            <a:extLst>
              <a:ext uri="{FF2B5EF4-FFF2-40B4-BE49-F238E27FC236}">
                <a16:creationId xmlns:a16="http://schemas.microsoft.com/office/drawing/2014/main" id="{ED4A6A27-7FAE-4167-8A47-8B487C2E8AE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351644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4A6E7F8-8F44-0A11-3690-3B75CC4F73A6}"/>
              </a:ext>
            </a:extLst>
          </p:cNvPr>
          <p:cNvSpPr>
            <a:spLocks noGrp="1"/>
          </p:cNvSpPr>
          <p:nvPr>
            <p:ph type="title"/>
          </p:nvPr>
        </p:nvSpPr>
        <p:spPr>
          <a:xfrm>
            <a:off x="529628" y="412957"/>
            <a:ext cx="8115302" cy="849312"/>
          </a:xfrm>
        </p:spPr>
        <p:txBody>
          <a:bodyPr>
            <a:normAutofit/>
          </a:bodyPr>
          <a:lstStyle/>
          <a:p>
            <a:r>
              <a:rPr lang="en-US" dirty="0"/>
              <a:t>DO IT! 3: Plant Asset Disposal (b)</a:t>
            </a:r>
            <a:endParaRPr lang="en-IN" dirty="0"/>
          </a:p>
        </p:txBody>
      </p:sp>
      <p:sp>
        <p:nvSpPr>
          <p:cNvPr id="14" name="Content Placeholder 13">
            <a:extLst>
              <a:ext uri="{FF2B5EF4-FFF2-40B4-BE49-F238E27FC236}">
                <a16:creationId xmlns:a16="http://schemas.microsoft.com/office/drawing/2014/main" id="{8680EBA2-C59C-290D-2269-ED6F565B0B24}"/>
              </a:ext>
            </a:extLst>
          </p:cNvPr>
          <p:cNvSpPr>
            <a:spLocks noGrp="1"/>
          </p:cNvSpPr>
          <p:nvPr>
            <p:ph sz="quarter" idx="10"/>
          </p:nvPr>
        </p:nvSpPr>
        <p:spPr>
          <a:xfrm>
            <a:off x="419592" y="1580169"/>
            <a:ext cx="8115300" cy="2298536"/>
          </a:xfrm>
        </p:spPr>
        <p:txBody>
          <a:bodyPr>
            <a:normAutofit/>
          </a:bodyPr>
          <a:lstStyle/>
          <a:p>
            <a:pPr marL="0" indent="0">
              <a:lnSpc>
                <a:spcPct val="100000"/>
              </a:lnSpc>
              <a:spcBef>
                <a:spcPts val="1200"/>
              </a:spcBef>
              <a:buClr>
                <a:srgbClr val="800000"/>
              </a:buClr>
              <a:buSzPct val="100000"/>
              <a:buNone/>
            </a:pPr>
            <a:r>
              <a:rPr lang="en-US" sz="2600" dirty="0"/>
              <a:t>Overland Trucking has decided to sell an old truck that cost £30,000 and has accumulated depreciation of £16,000. </a:t>
            </a:r>
            <a:r>
              <a:rPr lang="en-US" sz="2600" b="1" dirty="0"/>
              <a:t>(b) </a:t>
            </a:r>
            <a:r>
              <a:rPr lang="en-US" sz="2600" dirty="0"/>
              <a:t>What entry would Overland Trucking make to record the sale of the truck for </a:t>
            </a:r>
            <a:r>
              <a:rPr lang="en-US" sz="2600" b="1" dirty="0"/>
              <a:t>£10,000 cash</a:t>
            </a:r>
            <a:r>
              <a:rPr lang="en-US" sz="2600" dirty="0"/>
              <a:t>?</a:t>
            </a:r>
          </a:p>
          <a:p>
            <a:pPr marL="0" indent="0">
              <a:lnSpc>
                <a:spcPct val="100000"/>
              </a:lnSpc>
              <a:spcBef>
                <a:spcPts val="1200"/>
              </a:spcBef>
              <a:buClr>
                <a:srgbClr val="800000"/>
              </a:buClr>
              <a:buSzPct val="100000"/>
              <a:buNone/>
            </a:pPr>
            <a:r>
              <a:rPr lang="en-US" sz="2600" b="1" dirty="0"/>
              <a:t>Solution</a:t>
            </a:r>
          </a:p>
        </p:txBody>
      </p:sp>
      <p:pic>
        <p:nvPicPr>
          <p:cNvPr id="4" name="Table Placeholder 3" descr="An illustration of the general journal format for the transaction b, Sale of truck for cash at a loss. The debit part of the transaction is recorded by presenting the account name, Cash, with its amount of 10,000 in the debit column. The second part of the transaction is illustrated by presenting the debit account name, Accumulated Depreciation-Equipment, with its amount of 16,000 in the debit column. The third part of the transaction is illustrated by presenting the debit account name, Loss on disposal of plant assets left bracket Euro 10,000 minus left parenthesis Euro 30,000 minus Euro 16,000 right parenthesis right bracket, with its amount of 4,000 in the debit column. The fourth part of the transaction is illustrated by presenting the credit account name, Equipment, slightly indented on the next line with its 30,000 amount in the credit column. Just below the Equipment account name and slightly indented appears the description of the journal entry as: (To record sale of truck at a loss).">
            <a:extLst>
              <a:ext uri="{FF2B5EF4-FFF2-40B4-BE49-F238E27FC236}">
                <a16:creationId xmlns:a16="http://schemas.microsoft.com/office/drawing/2014/main" id="{89BADEC0-DA2B-141C-793A-93566AFA6692}"/>
              </a:ext>
            </a:extLst>
          </p:cNvPr>
          <p:cNvPicPr>
            <a:picLocks noGrp="1" noChangeAspect="1"/>
          </p:cNvPicPr>
          <p:nvPr>
            <p:ph type="tbl" sz="quarter" idx="13"/>
          </p:nvPr>
        </p:nvPicPr>
        <p:blipFill>
          <a:blip r:embed="rId3"/>
          <a:stretch>
            <a:fillRect/>
          </a:stretch>
        </p:blipFill>
        <p:spPr>
          <a:xfrm>
            <a:off x="561975" y="3940025"/>
            <a:ext cx="8172450" cy="1590675"/>
          </a:xfrm>
          <a:prstGeom prst="rect">
            <a:avLst/>
          </a:prstGeom>
        </p:spPr>
      </p:pic>
      <p:sp>
        <p:nvSpPr>
          <p:cNvPr id="9" name="Content Placeholder 5">
            <a:extLst>
              <a:ext uri="{FF2B5EF4-FFF2-40B4-BE49-F238E27FC236}">
                <a16:creationId xmlns:a16="http://schemas.microsoft.com/office/drawing/2014/main" id="{736E26E2-2D7C-B6EF-2533-5F479F0D530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7823101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46191"/>
            <a:ext cx="8115301" cy="1765619"/>
          </a:xfrm>
        </p:spPr>
        <p:txBody>
          <a:bodyPr>
            <a:noAutofit/>
          </a:bodyPr>
          <a:lstStyle/>
          <a:p>
            <a:r>
              <a:rPr lang="en-GB" dirty="0"/>
              <a:t>Learning Objective 4</a:t>
            </a:r>
            <a:br>
              <a:rPr lang="en-GB" dirty="0"/>
            </a:br>
            <a:r>
              <a:rPr lang="en-US" dirty="0"/>
              <a:t>Describe How to Account for Natural Resources and Intangible Assets.</a:t>
            </a:r>
            <a:endParaRPr lang="en-IN" dirty="0"/>
          </a:p>
        </p:txBody>
      </p:sp>
      <p:sp>
        <p:nvSpPr>
          <p:cNvPr id="7" name="Content Placeholder 5">
            <a:extLst>
              <a:ext uri="{FF2B5EF4-FFF2-40B4-BE49-F238E27FC236}">
                <a16:creationId xmlns:a16="http://schemas.microsoft.com/office/drawing/2014/main" id="{94BCB7A0-2DD5-7FD5-4C6A-A420FAF8394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043949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lstStyle/>
          <a:p>
            <a:r>
              <a:rPr lang="en-IN" dirty="0"/>
              <a:t>Natural Resources and Depletion</a:t>
            </a:r>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p:txBody>
          <a:bodyPr>
            <a:normAutofit/>
          </a:bodyPr>
          <a:lstStyle/>
          <a:p>
            <a:pPr marL="0" indent="0">
              <a:lnSpc>
                <a:spcPct val="110000"/>
              </a:lnSpc>
              <a:buNone/>
            </a:pPr>
            <a:r>
              <a:rPr lang="en-US" dirty="0"/>
              <a:t>Common </a:t>
            </a:r>
            <a:r>
              <a:rPr lang="en-US" b="1" dirty="0">
                <a:solidFill>
                  <a:schemeClr val="accent2"/>
                </a:solidFill>
              </a:rPr>
              <a:t>Natural resources </a:t>
            </a:r>
            <a:r>
              <a:rPr lang="en-US" dirty="0"/>
              <a:t>consist of standing timber and resources extracted from the ground such as oil, gas, and minerals.</a:t>
            </a:r>
          </a:p>
          <a:p>
            <a:pPr marL="0" indent="0">
              <a:lnSpc>
                <a:spcPct val="110000"/>
              </a:lnSpc>
              <a:buNone/>
            </a:pPr>
            <a:r>
              <a:rPr lang="en-US" b="1" dirty="0"/>
              <a:t>Distinguishing characteristics:</a:t>
            </a:r>
          </a:p>
          <a:p>
            <a:pPr>
              <a:lnSpc>
                <a:spcPct val="110000"/>
              </a:lnSpc>
            </a:pPr>
            <a:r>
              <a:rPr lang="en-US" dirty="0"/>
              <a:t>Physically extracted in operations</a:t>
            </a:r>
          </a:p>
          <a:p>
            <a:pPr>
              <a:lnSpc>
                <a:spcPct val="110000"/>
              </a:lnSpc>
            </a:pPr>
            <a:r>
              <a:rPr lang="en-US" dirty="0"/>
              <a:t>Replaceable only by an act of nature</a:t>
            </a:r>
          </a:p>
          <a:p>
            <a:pPr marL="0" indent="0">
              <a:lnSpc>
                <a:spcPct val="110000"/>
              </a:lnSpc>
              <a:buNone/>
            </a:pPr>
            <a:r>
              <a:rPr lang="en-US" dirty="0"/>
              <a:t>Cost is the price needed to acquire the resource and prepare it for its intended use.</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165743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IN" dirty="0"/>
              <a:t>Depletion</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lstStyle/>
          <a:p>
            <a:pPr marL="0" indent="0">
              <a:buNone/>
            </a:pPr>
            <a:r>
              <a:rPr lang="en-US" dirty="0"/>
              <a:t>The allocation of the cost to expense in a rational and systematic manner over the resource’s useful life.</a:t>
            </a:r>
          </a:p>
          <a:p>
            <a:r>
              <a:rPr lang="en-US" dirty="0"/>
              <a:t>Companies generally use </a:t>
            </a:r>
            <a:r>
              <a:rPr lang="en-US" b="1" dirty="0"/>
              <a:t>units-of-activity</a:t>
            </a:r>
            <a:r>
              <a:rPr lang="en-US" dirty="0"/>
              <a:t> method</a:t>
            </a:r>
          </a:p>
          <a:p>
            <a:r>
              <a:rPr lang="en-US" dirty="0"/>
              <a:t>Depletion generally is a function of the </a:t>
            </a:r>
            <a:r>
              <a:rPr lang="en-US" b="1" dirty="0"/>
              <a:t>units extracted </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359900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CB517-0042-27DF-0484-95C7D97E44A5}"/>
              </a:ext>
            </a:extLst>
          </p:cNvPr>
          <p:cNvSpPr>
            <a:spLocks noGrp="1"/>
          </p:cNvSpPr>
          <p:nvPr>
            <p:ph type="title"/>
          </p:nvPr>
        </p:nvSpPr>
        <p:spPr/>
        <p:txBody>
          <a:bodyPr/>
          <a:lstStyle/>
          <a:p>
            <a:r>
              <a:rPr lang="en-US" dirty="0"/>
              <a:t>Depreciation Illustrated</a:t>
            </a:r>
          </a:p>
        </p:txBody>
      </p:sp>
      <p:pic>
        <p:nvPicPr>
          <p:cNvPr id="14" name="Content Placeholder 13" descr="A diagram of a depreciation&#10;&#10;Description automatically generated">
            <a:extLst>
              <a:ext uri="{FF2B5EF4-FFF2-40B4-BE49-F238E27FC236}">
                <a16:creationId xmlns:a16="http://schemas.microsoft.com/office/drawing/2014/main" id="{FE375A18-9DD1-75DF-E075-61E79F96564B}"/>
              </a:ext>
            </a:extLst>
          </p:cNvPr>
          <p:cNvPicPr>
            <a:picLocks noGrp="1" noChangeAspect="1"/>
          </p:cNvPicPr>
          <p:nvPr>
            <p:ph sz="quarter" idx="12"/>
          </p:nvPr>
        </p:nvPicPr>
        <p:blipFill>
          <a:blip r:embed="rId3"/>
          <a:stretch>
            <a:fillRect/>
          </a:stretch>
        </p:blipFill>
        <p:spPr>
          <a:xfrm>
            <a:off x="339198" y="1428686"/>
            <a:ext cx="8290456" cy="4000628"/>
          </a:xfrm>
        </p:spPr>
      </p:pic>
      <p:sp>
        <p:nvSpPr>
          <p:cNvPr id="12" name="Content Placeholder 11">
            <a:extLst>
              <a:ext uri="{FF2B5EF4-FFF2-40B4-BE49-F238E27FC236}">
                <a16:creationId xmlns:a16="http://schemas.microsoft.com/office/drawing/2014/main" id="{49A5B104-3FCB-A342-F7CA-486BD973F193}"/>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129047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IN" dirty="0"/>
              <a:t>Depletion Illustration</a:t>
            </a:r>
          </a:p>
        </p:txBody>
      </p:sp>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p:txBody>
          <a:bodyPr>
            <a:normAutofit fontScale="92500"/>
          </a:bodyPr>
          <a:lstStyle/>
          <a:p>
            <a:pPr marL="0" indent="0">
              <a:buNone/>
            </a:pPr>
            <a:r>
              <a:rPr lang="en-US" b="1" dirty="0"/>
              <a:t>Illustration: </a:t>
            </a:r>
            <a:r>
              <a:rPr lang="en-US" dirty="0"/>
              <a:t>Lane Coal Company invests HK$50 million in a mine estimated to have 10 million tons of coal and no residual value. Compute the depletion cost per unit.</a:t>
            </a:r>
          </a:p>
        </p:txBody>
      </p:sp>
      <p:graphicFrame>
        <p:nvGraphicFramePr>
          <p:cNvPr id="17" name="Table 17">
            <a:extLst>
              <a:ext uri="{FF2B5EF4-FFF2-40B4-BE49-F238E27FC236}">
                <a16:creationId xmlns:a16="http://schemas.microsoft.com/office/drawing/2014/main" id="{1AA196BD-D66E-B4F4-11E2-A3EA272EA521}"/>
              </a:ext>
            </a:extLst>
          </p:cNvPr>
          <p:cNvGraphicFramePr>
            <a:graphicFrameLocks noGrp="1"/>
          </p:cNvGraphicFramePr>
          <p:nvPr>
            <p:ph type="tbl" sz="quarter" idx="19"/>
            <p:extLst>
              <p:ext uri="{D42A27DB-BD31-4B8C-83A1-F6EECF244321}">
                <p14:modId xmlns:p14="http://schemas.microsoft.com/office/powerpoint/2010/main" val="513948764"/>
              </p:ext>
            </p:extLst>
          </p:nvPr>
        </p:nvGraphicFramePr>
        <p:xfrm>
          <a:off x="561352" y="3179936"/>
          <a:ext cx="7597210" cy="1608880"/>
        </p:xfrm>
        <a:graphic>
          <a:graphicData uri="http://schemas.openxmlformats.org/drawingml/2006/table">
            <a:tbl>
              <a:tblPr firstRow="1" bandRow="1">
                <a:tableStyleId>{2D5ABB26-0587-4C30-8999-92F81FD0307C}</a:tableStyleId>
              </a:tblPr>
              <a:tblGrid>
                <a:gridCol w="3499077">
                  <a:extLst>
                    <a:ext uri="{9D8B030D-6E8A-4147-A177-3AD203B41FA5}">
                      <a16:colId xmlns:a16="http://schemas.microsoft.com/office/drawing/2014/main" val="1750462168"/>
                    </a:ext>
                  </a:extLst>
                </a:gridCol>
                <a:gridCol w="488517">
                  <a:extLst>
                    <a:ext uri="{9D8B030D-6E8A-4147-A177-3AD203B41FA5}">
                      <a16:colId xmlns:a16="http://schemas.microsoft.com/office/drawing/2014/main" val="3139891617"/>
                    </a:ext>
                  </a:extLst>
                </a:gridCol>
                <a:gridCol w="3609616">
                  <a:extLst>
                    <a:ext uri="{9D8B030D-6E8A-4147-A177-3AD203B41FA5}">
                      <a16:colId xmlns:a16="http://schemas.microsoft.com/office/drawing/2014/main" val="2273476938"/>
                    </a:ext>
                  </a:extLst>
                </a:gridCol>
              </a:tblGrid>
              <a:tr h="683732">
                <a:tc>
                  <a:txBody>
                    <a:bodyPr/>
                    <a:lstStyle/>
                    <a:p>
                      <a:pPr algn="ctr"/>
                      <a:endParaRPr lang="en-IN" sz="2000" dirty="0"/>
                    </a:p>
                  </a:txBody>
                  <a:tcPr marL="121706" marR="121706" anchor="ctr"/>
                </a:tc>
                <a:tc>
                  <a:txBody>
                    <a:bodyPr/>
                    <a:lstStyle/>
                    <a:p>
                      <a:pPr algn="ctr"/>
                      <a:r>
                        <a:rPr lang="en-IN" sz="2000" dirty="0"/>
                        <a:t>=</a:t>
                      </a:r>
                    </a:p>
                  </a:txBody>
                  <a:tcPr marL="121706" marR="121706" anchor="ctr"/>
                </a:tc>
                <a:tc>
                  <a:txBody>
                    <a:bodyPr/>
                    <a:lstStyle/>
                    <a:p>
                      <a:pPr algn="ctr"/>
                      <a:r>
                        <a:rPr lang="en-IN" sz="2000" b="1" dirty="0">
                          <a:solidFill>
                            <a:schemeClr val="accent2"/>
                          </a:solidFill>
                        </a:rPr>
                        <a:t>Depletion Cost per Unit</a:t>
                      </a:r>
                    </a:p>
                  </a:txBody>
                  <a:tcPr marL="121706" marR="121706" anchor="ctr"/>
                </a:tc>
                <a:extLst>
                  <a:ext uri="{0D108BD9-81ED-4DB2-BD59-A6C34878D82A}">
                    <a16:rowId xmlns:a16="http://schemas.microsoft.com/office/drawing/2014/main" val="2863965025"/>
                  </a:ext>
                </a:extLst>
              </a:tr>
              <a:tr h="925148">
                <a:tc>
                  <a:txBody>
                    <a:bodyPr/>
                    <a:lstStyle/>
                    <a:p>
                      <a:pPr algn="ctr"/>
                      <a:endParaRPr lang="en-IN" sz="2000" dirty="0"/>
                    </a:p>
                  </a:txBody>
                  <a:tcPr marL="121706" marR="121706" anchor="ctr"/>
                </a:tc>
                <a:tc>
                  <a:txBody>
                    <a:bodyPr/>
                    <a:lstStyle/>
                    <a:p>
                      <a:pPr algn="ctr"/>
                      <a:r>
                        <a:rPr lang="en-IN" sz="2000" dirty="0"/>
                        <a:t>=</a:t>
                      </a:r>
                    </a:p>
                  </a:txBody>
                  <a:tcPr marL="121706" marR="121706" anchor="ctr"/>
                </a:tc>
                <a:tc>
                  <a:txBody>
                    <a:bodyPr/>
                    <a:lstStyle/>
                    <a:p>
                      <a:pPr algn="ctr"/>
                      <a:r>
                        <a:rPr lang="en-IN" sz="2000" dirty="0">
                          <a:solidFill>
                            <a:schemeClr val="accent2"/>
                          </a:solidFill>
                        </a:rPr>
                        <a:t>HK$5.00 per ton</a:t>
                      </a:r>
                    </a:p>
                  </a:txBody>
                  <a:tcPr marL="121706" marR="121706" anchor="ctr"/>
                </a:tc>
                <a:extLst>
                  <a:ext uri="{0D108BD9-81ED-4DB2-BD59-A6C34878D82A}">
                    <a16:rowId xmlns:a16="http://schemas.microsoft.com/office/drawing/2014/main" val="131449685"/>
                  </a:ext>
                </a:extLst>
              </a:tr>
            </a:tbl>
          </a:graphicData>
        </a:graphic>
      </p:graphicFrame>
      <p:graphicFrame>
        <p:nvGraphicFramePr>
          <p:cNvPr id="3" name="Object 2" descr="bold Total bold cost minus bold Residual bold value divided by bold Total bold Estimated bold Units bold Available">
            <a:extLst>
              <a:ext uri="{FF2B5EF4-FFF2-40B4-BE49-F238E27FC236}">
                <a16:creationId xmlns:a16="http://schemas.microsoft.com/office/drawing/2014/main" id="{1719EE52-AFD8-0878-91ED-FE2BB5714646}"/>
              </a:ext>
            </a:extLst>
          </p:cNvPr>
          <p:cNvGraphicFramePr>
            <a:graphicFrameLocks noChangeAspect="1"/>
          </p:cNvGraphicFramePr>
          <p:nvPr>
            <p:extLst>
              <p:ext uri="{D42A27DB-BD31-4B8C-83A1-F6EECF244321}">
                <p14:modId xmlns:p14="http://schemas.microsoft.com/office/powerpoint/2010/main" val="2751295792"/>
              </p:ext>
            </p:extLst>
          </p:nvPr>
        </p:nvGraphicFramePr>
        <p:xfrm>
          <a:off x="928876" y="3262026"/>
          <a:ext cx="3012239" cy="632199"/>
        </p:xfrm>
        <a:graphic>
          <a:graphicData uri="http://schemas.openxmlformats.org/presentationml/2006/ole">
            <mc:AlternateContent xmlns:mc="http://schemas.openxmlformats.org/markup-compatibility/2006">
              <mc:Choice xmlns:v="urn:schemas-microsoft-com:vml" Requires="v">
                <p:oleObj name="Equation" r:id="rId2" imgW="2057400" imgH="431640" progId="Equation.DSMT4">
                  <p:embed/>
                </p:oleObj>
              </mc:Choice>
              <mc:Fallback>
                <p:oleObj name="Equation" r:id="rId2" imgW="2057400" imgH="431640" progId="Equation.DSMT4">
                  <p:embed/>
                  <p:pic>
                    <p:nvPicPr>
                      <p:cNvPr id="0" name=""/>
                      <p:cNvPicPr/>
                      <p:nvPr/>
                    </p:nvPicPr>
                    <p:blipFill>
                      <a:blip r:embed="rId3"/>
                      <a:stretch>
                        <a:fillRect/>
                      </a:stretch>
                    </p:blipFill>
                    <p:spPr>
                      <a:xfrm>
                        <a:off x="928876" y="3262026"/>
                        <a:ext cx="3012239" cy="632199"/>
                      </a:xfrm>
                      <a:prstGeom prst="rect">
                        <a:avLst/>
                      </a:prstGeom>
                    </p:spPr>
                  </p:pic>
                </p:oleObj>
              </mc:Fallback>
            </mc:AlternateContent>
          </a:graphicData>
        </a:graphic>
      </p:graphicFrame>
      <p:graphicFrame>
        <p:nvGraphicFramePr>
          <p:cNvPr id="6" name="Object 5" descr="HK dollar times 50 comma 000 comma 000 divided by 10 comma 000 comma 000">
            <a:extLst>
              <a:ext uri="{FF2B5EF4-FFF2-40B4-BE49-F238E27FC236}">
                <a16:creationId xmlns:a16="http://schemas.microsoft.com/office/drawing/2014/main" id="{0DA236FB-44E5-FB2E-336D-2C16BAF17537}"/>
              </a:ext>
            </a:extLst>
          </p:cNvPr>
          <p:cNvGraphicFramePr>
            <a:graphicFrameLocks noChangeAspect="1"/>
          </p:cNvGraphicFramePr>
          <p:nvPr>
            <p:extLst>
              <p:ext uri="{D42A27DB-BD31-4B8C-83A1-F6EECF244321}">
                <p14:modId xmlns:p14="http://schemas.microsoft.com/office/powerpoint/2010/main" val="2359562487"/>
              </p:ext>
            </p:extLst>
          </p:nvPr>
        </p:nvGraphicFramePr>
        <p:xfrm>
          <a:off x="1499443" y="4014245"/>
          <a:ext cx="1822405" cy="742460"/>
        </p:xfrm>
        <a:graphic>
          <a:graphicData uri="http://schemas.openxmlformats.org/presentationml/2006/ole">
            <mc:AlternateContent xmlns:mc="http://schemas.openxmlformats.org/markup-compatibility/2006">
              <mc:Choice xmlns:v="urn:schemas-microsoft-com:vml" Requires="v">
                <p:oleObj name="Equation" r:id="rId4" imgW="1028520" imgH="419040" progId="Equation.DSMT4">
                  <p:embed/>
                </p:oleObj>
              </mc:Choice>
              <mc:Fallback>
                <p:oleObj name="Equation" r:id="rId4" imgW="1028520" imgH="419040" progId="Equation.DSMT4">
                  <p:embed/>
                  <p:pic>
                    <p:nvPicPr>
                      <p:cNvPr id="0" name=""/>
                      <p:cNvPicPr/>
                      <p:nvPr/>
                    </p:nvPicPr>
                    <p:blipFill>
                      <a:blip r:embed="rId5"/>
                      <a:stretch>
                        <a:fillRect/>
                      </a:stretch>
                    </p:blipFill>
                    <p:spPr>
                      <a:xfrm>
                        <a:off x="1499443" y="4014245"/>
                        <a:ext cx="1822405" cy="74246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653391" y="4886251"/>
            <a:ext cx="8037512" cy="424656"/>
          </a:xfrm>
        </p:spPr>
        <p:txBody>
          <a:bodyPr>
            <a:normAutofit/>
          </a:bodyPr>
          <a:lstStyle/>
          <a:p>
            <a:pPr marL="0" indent="0">
              <a:buNone/>
            </a:pPr>
            <a:r>
              <a:rPr lang="en-US" sz="2000" b="1" dirty="0"/>
              <a:t>Illustration 9.22: </a:t>
            </a:r>
            <a:r>
              <a:rPr lang="en-US" sz="2000" dirty="0"/>
              <a:t>Computation of depletion cost per unit</a:t>
            </a:r>
          </a:p>
        </p:txBody>
      </p:sp>
      <p:sp>
        <p:nvSpPr>
          <p:cNvPr id="14" name="Content Placeholder 5">
            <a:extLst>
              <a:ext uri="{FF2B5EF4-FFF2-40B4-BE49-F238E27FC236}">
                <a16:creationId xmlns:a16="http://schemas.microsoft.com/office/drawing/2014/main" id="{E0054D6E-3AFE-BE0E-BDED-1078AF9EC084}"/>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72948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2201-9687-9747-9DC1-59B582AF64A8}"/>
              </a:ext>
            </a:extLst>
          </p:cNvPr>
          <p:cNvSpPr>
            <a:spLocks noGrp="1"/>
          </p:cNvSpPr>
          <p:nvPr>
            <p:ph type="title"/>
          </p:nvPr>
        </p:nvSpPr>
        <p:spPr/>
        <p:txBody>
          <a:bodyPr/>
          <a:lstStyle/>
          <a:p>
            <a:r>
              <a:rPr lang="en-US" dirty="0"/>
              <a:t>Depletion Journal Entry</a:t>
            </a:r>
            <a:endParaRPr lang="en-IN" dirty="0"/>
          </a:p>
        </p:txBody>
      </p:sp>
      <p:sp>
        <p:nvSpPr>
          <p:cNvPr id="6" name="Content Placeholder 5">
            <a:extLst>
              <a:ext uri="{FF2B5EF4-FFF2-40B4-BE49-F238E27FC236}">
                <a16:creationId xmlns:a16="http://schemas.microsoft.com/office/drawing/2014/main" id="{3DC78345-F3A9-A931-C42F-F0DB4BBDDB08}"/>
              </a:ext>
            </a:extLst>
          </p:cNvPr>
          <p:cNvSpPr>
            <a:spLocks noGrp="1"/>
          </p:cNvSpPr>
          <p:nvPr>
            <p:ph sz="quarter" idx="12"/>
          </p:nvPr>
        </p:nvSpPr>
        <p:spPr>
          <a:xfrm>
            <a:off x="513862" y="1424065"/>
            <a:ext cx="8115301" cy="2987679"/>
          </a:xfrm>
        </p:spPr>
        <p:txBody>
          <a:bodyPr>
            <a:noAutofit/>
          </a:bodyPr>
          <a:lstStyle/>
          <a:p>
            <a:pPr marL="0" indent="0">
              <a:buNone/>
            </a:pPr>
            <a:r>
              <a:rPr lang="en-US" sz="2400" b="1" dirty="0"/>
              <a:t>Illustration: </a:t>
            </a:r>
            <a:r>
              <a:rPr lang="en-US" sz="2400" dirty="0"/>
              <a:t>Lane Coal Company invests HK$50 million in a mine estimated to have 10 million tons of coal and no residual value. In the first year, Lane extracts and sells 250,000 tons of coal. Lane computes the depletion as follows:</a:t>
            </a:r>
          </a:p>
          <a:p>
            <a:pPr marL="0" indent="0">
              <a:buNone/>
            </a:pPr>
            <a:r>
              <a:rPr lang="en-US" sz="2400" dirty="0"/>
              <a:t>HK$50,000,000 ÷ 10,000,000 = HK$5.00  depletion cost per ton</a:t>
            </a:r>
          </a:p>
          <a:p>
            <a:pPr marL="0" indent="0">
              <a:spcAft>
                <a:spcPts val="1200"/>
              </a:spcAft>
              <a:buNone/>
            </a:pPr>
            <a:r>
              <a:rPr lang="en-US" sz="2400" dirty="0"/>
              <a:t>HK$5.00 × 250,000 = HK$1,250,000  annual depletion</a:t>
            </a:r>
          </a:p>
          <a:p>
            <a:pPr marL="0" indent="0">
              <a:buNone/>
            </a:pPr>
            <a:r>
              <a:rPr lang="en-US" sz="2400" b="1" dirty="0"/>
              <a:t>Journal entry:</a:t>
            </a:r>
          </a:p>
        </p:txBody>
      </p:sp>
      <p:sp>
        <p:nvSpPr>
          <p:cNvPr id="19" name="Content Placeholder 5">
            <a:extLst>
              <a:ext uri="{FF2B5EF4-FFF2-40B4-BE49-F238E27FC236}">
                <a16:creationId xmlns:a16="http://schemas.microsoft.com/office/drawing/2014/main" id="{DCDF086A-EF8F-56A5-D980-7533ACA091B2}"/>
              </a:ext>
            </a:extLst>
          </p:cNvPr>
          <p:cNvSpPr>
            <a:spLocks noGrp="1"/>
          </p:cNvSpPr>
          <p:nvPr>
            <p:ph sz="quarter" idx="18"/>
          </p:nvPr>
        </p:nvSpPr>
        <p:spPr>
          <a:xfrm>
            <a:off x="592138" y="4540028"/>
            <a:ext cx="8037512" cy="1173107"/>
          </a:xfrm>
          <a:prstGeom prst="rect">
            <a:avLst/>
          </a:prstGeom>
          <a:ln>
            <a:noFill/>
          </a:ln>
        </p:spPr>
        <p:txBody>
          <a:bodyPr anchor="t" anchorCtr="0"/>
          <a:lstStyle/>
          <a:p>
            <a:pPr marL="0" indent="0">
              <a:spcBef>
                <a:spcPts val="1200"/>
              </a:spcBef>
              <a:buNone/>
            </a:pPr>
            <a:r>
              <a:rPr lang="en-US" sz="2600" dirty="0"/>
              <a:t>Inventory (coal)				1,250,000</a:t>
            </a:r>
          </a:p>
          <a:p>
            <a:pPr marL="0" indent="541338">
              <a:spcBef>
                <a:spcPts val="1200"/>
              </a:spcBef>
              <a:buNone/>
            </a:pPr>
            <a:r>
              <a:rPr lang="en-US" sz="2600" dirty="0"/>
              <a:t>Accumulated Depletion				</a:t>
            </a:r>
            <a:r>
              <a:rPr lang="en-US" sz="2600" dirty="0">
                <a:cs typeface="Calibri" panose="020F0502020204030204" pitchFamily="34" charset="0"/>
              </a:rPr>
              <a:t>1,250,000</a:t>
            </a:r>
          </a:p>
        </p:txBody>
      </p:sp>
      <p:sp>
        <p:nvSpPr>
          <p:cNvPr id="13" name="Content Placeholder 5">
            <a:extLst>
              <a:ext uri="{FF2B5EF4-FFF2-40B4-BE49-F238E27FC236}">
                <a16:creationId xmlns:a16="http://schemas.microsoft.com/office/drawing/2014/main" id="{488CA385-38A2-22E4-DE3F-82D28AA7FBE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19033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Intangible Assets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a:xfrm>
            <a:off x="513862" y="1424064"/>
            <a:ext cx="8115301" cy="2978253"/>
          </a:xfrm>
        </p:spPr>
        <p:txBody>
          <a:bodyPr>
            <a:noAutofit/>
          </a:bodyPr>
          <a:lstStyle/>
          <a:p>
            <a:pPr marL="0" indent="0">
              <a:buNone/>
            </a:pPr>
            <a:r>
              <a:rPr lang="en-US" sz="2600" b="1" dirty="0"/>
              <a:t>Rights, privileges, </a:t>
            </a:r>
            <a:r>
              <a:rPr lang="en-US" sz="2600" dirty="0"/>
              <a:t>and </a:t>
            </a:r>
            <a:r>
              <a:rPr lang="en-US" sz="2600" b="1" dirty="0"/>
              <a:t>competitive advantages </a:t>
            </a:r>
            <a:r>
              <a:rPr lang="en-US" sz="2600" dirty="0"/>
              <a:t>that result from ownership of long-lived assets that do not possess physical substance. </a:t>
            </a:r>
          </a:p>
          <a:p>
            <a:pPr marL="0" indent="0">
              <a:buNone/>
            </a:pPr>
            <a:r>
              <a:rPr lang="en-US" sz="2600" dirty="0"/>
              <a:t>Record at cost.</a:t>
            </a:r>
          </a:p>
          <a:p>
            <a:pPr marL="0" indent="0">
              <a:buNone/>
            </a:pPr>
            <a:r>
              <a:rPr lang="en-US" sz="2600" dirty="0"/>
              <a:t>Can have </a:t>
            </a:r>
            <a:r>
              <a:rPr lang="en-US" sz="2600" b="1" dirty="0"/>
              <a:t>limited life </a:t>
            </a:r>
            <a:r>
              <a:rPr lang="en-US" sz="2600" dirty="0"/>
              <a:t>or an </a:t>
            </a:r>
            <a:r>
              <a:rPr lang="en-US" sz="2600" b="1" dirty="0"/>
              <a:t>indefinite life.</a:t>
            </a:r>
          </a:p>
          <a:p>
            <a:pPr marL="0" indent="0">
              <a:buNone/>
            </a:pPr>
            <a:r>
              <a:rPr lang="en-US" sz="2600" b="1" dirty="0"/>
              <a:t>Common types</a:t>
            </a:r>
            <a:r>
              <a:rPr lang="en-US" sz="2600" dirty="0"/>
              <a:t> of intangibles:</a:t>
            </a:r>
          </a:p>
        </p:txBody>
      </p:sp>
      <p:graphicFrame>
        <p:nvGraphicFramePr>
          <p:cNvPr id="23" name="Content Placeholder 22">
            <a:extLst>
              <a:ext uri="{FF2B5EF4-FFF2-40B4-BE49-F238E27FC236}">
                <a16:creationId xmlns:a16="http://schemas.microsoft.com/office/drawing/2014/main" id="{22C72093-2E66-76EF-D35B-C0DFC1598DF1}"/>
              </a:ext>
            </a:extLst>
          </p:cNvPr>
          <p:cNvGraphicFramePr>
            <a:graphicFrameLocks noGrp="1"/>
          </p:cNvGraphicFramePr>
          <p:nvPr>
            <p:ph sz="quarter" idx="20"/>
            <p:extLst>
              <p:ext uri="{D42A27DB-BD31-4B8C-83A1-F6EECF244321}">
                <p14:modId xmlns:p14="http://schemas.microsoft.com/office/powerpoint/2010/main" val="1494721440"/>
              </p:ext>
            </p:extLst>
          </p:nvPr>
        </p:nvGraphicFramePr>
        <p:xfrm>
          <a:off x="513862" y="4215686"/>
          <a:ext cx="7306347" cy="1593795"/>
        </p:xfrm>
        <a:graphic>
          <a:graphicData uri="http://schemas.openxmlformats.org/drawingml/2006/table">
            <a:tbl>
              <a:tblPr firstRow="1" bandRow="1">
                <a:tableStyleId>{5C22544A-7EE6-4342-B048-85BDC9FD1C3A}</a:tableStyleId>
              </a:tblPr>
              <a:tblGrid>
                <a:gridCol w="4857279">
                  <a:extLst>
                    <a:ext uri="{9D8B030D-6E8A-4147-A177-3AD203B41FA5}">
                      <a16:colId xmlns:a16="http://schemas.microsoft.com/office/drawing/2014/main" val="20000"/>
                    </a:ext>
                  </a:extLst>
                </a:gridCol>
                <a:gridCol w="2449068">
                  <a:extLst>
                    <a:ext uri="{9D8B030D-6E8A-4147-A177-3AD203B41FA5}">
                      <a16:colId xmlns:a16="http://schemas.microsoft.com/office/drawing/2014/main" val="20001"/>
                    </a:ext>
                  </a:extLst>
                </a:gridCol>
              </a:tblGrid>
              <a:tr h="531265">
                <a:tc>
                  <a:txBody>
                    <a:bodyPr/>
                    <a:lstStyle/>
                    <a:p>
                      <a:pPr marL="574675" indent="-346075">
                        <a:buClr>
                          <a:schemeClr val="accent2"/>
                        </a:buClr>
                        <a:buFont typeface="Arial" panose="020B0604020202020204" pitchFamily="34" charset="0"/>
                        <a:buChar cha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Patents</a:t>
                      </a:r>
                    </a:p>
                  </a:txBody>
                  <a:tcPr>
                    <a:noFill/>
                  </a:tcPr>
                </a:tc>
                <a:tc>
                  <a:txBody>
                    <a:bodyPr/>
                    <a:lstStyle/>
                    <a:p>
                      <a:pPr marL="346075" marR="0" lvl="0" indent="-346075"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Trademarks</a:t>
                      </a:r>
                    </a:p>
                  </a:txBody>
                  <a:tcPr>
                    <a:noFill/>
                  </a:tcPr>
                </a:tc>
                <a:extLst>
                  <a:ext uri="{0D108BD9-81ED-4DB2-BD59-A6C34878D82A}">
                    <a16:rowId xmlns:a16="http://schemas.microsoft.com/office/drawing/2014/main" val="10000"/>
                  </a:ext>
                </a:extLst>
              </a:tr>
              <a:tr h="531265">
                <a:tc>
                  <a:txBody>
                    <a:bodyPr/>
                    <a:lstStyle/>
                    <a:p>
                      <a:pPr marL="574675" indent="-346075">
                        <a:buClr>
                          <a:schemeClr val="accent2"/>
                        </a:buClr>
                        <a:buFont typeface="Arial" panose="020B0604020202020204" pitchFamily="34" charset="0"/>
                        <a:buChar cha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Copyrights</a:t>
                      </a:r>
                    </a:p>
                  </a:txBody>
                  <a:tcPr>
                    <a:noFill/>
                  </a:tcPr>
                </a:tc>
                <a:tc>
                  <a:txBody>
                    <a:bodyPr/>
                    <a:lstStyle/>
                    <a:p>
                      <a:pPr marL="346075" indent="-346075">
                        <a:buClr>
                          <a:schemeClr val="accent2"/>
                        </a:buClr>
                        <a:buFont typeface="Arial" panose="020B0604020202020204" pitchFamily="34" charset="0"/>
                        <a:buChar cha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Trade names</a:t>
                      </a:r>
                    </a:p>
                  </a:txBody>
                  <a:tcPr>
                    <a:noFill/>
                  </a:tcPr>
                </a:tc>
                <a:extLst>
                  <a:ext uri="{0D108BD9-81ED-4DB2-BD59-A6C34878D82A}">
                    <a16:rowId xmlns:a16="http://schemas.microsoft.com/office/drawing/2014/main" val="10001"/>
                  </a:ext>
                </a:extLst>
              </a:tr>
              <a:tr h="531265">
                <a:tc>
                  <a:txBody>
                    <a:bodyPr/>
                    <a:lstStyle/>
                    <a:p>
                      <a:pPr marL="574675" marR="0" lvl="0" indent="-346075"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Franchises and Licenses</a:t>
                      </a:r>
                    </a:p>
                  </a:txBody>
                  <a:tcPr>
                    <a:noFill/>
                  </a:tcPr>
                </a:tc>
                <a:tc>
                  <a:txBody>
                    <a:bodyPr/>
                    <a:lstStyle/>
                    <a:p>
                      <a:pPr marL="346075" indent="-346075">
                        <a:buClr>
                          <a:schemeClr val="accent2"/>
                        </a:buClr>
                        <a:buFont typeface="Arial" panose="020B0604020202020204" pitchFamily="34" charset="0"/>
                        <a:buChar char="•"/>
                      </a:pPr>
                      <a:r>
                        <a:rPr lang="en-US" sz="2600" b="0" i="0" kern="12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Goodwill</a:t>
                      </a:r>
                    </a:p>
                  </a:txBody>
                  <a:tcPr>
                    <a:noFill/>
                  </a:tcPr>
                </a:tc>
                <a:extLst>
                  <a:ext uri="{0D108BD9-81ED-4DB2-BD59-A6C34878D82A}">
                    <a16:rowId xmlns:a16="http://schemas.microsoft.com/office/drawing/2014/main" val="10002"/>
                  </a:ext>
                </a:extLst>
              </a:tr>
            </a:tbl>
          </a:graphicData>
        </a:graphic>
      </p:graphicFrame>
      <p:sp>
        <p:nvSpPr>
          <p:cNvPr id="20" name="Content Placeholder 19">
            <a:extLst>
              <a:ext uri="{FF2B5EF4-FFF2-40B4-BE49-F238E27FC236}">
                <a16:creationId xmlns:a16="http://schemas.microsoft.com/office/drawing/2014/main" id="{CBF1FF9C-4D92-F7F7-C64F-F04FE78BBBA3}"/>
              </a:ext>
            </a:extLst>
          </p:cNvPr>
          <p:cNvSpPr>
            <a:spLocks noGrp="1"/>
          </p:cNvSpPr>
          <p:nvPr>
            <p:ph sz="quarter" idx="25"/>
          </p:nvPr>
        </p:nvSpPr>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780024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7094-E825-8325-F5E4-9FE132C850D2}"/>
              </a:ext>
            </a:extLst>
          </p:cNvPr>
          <p:cNvSpPr>
            <a:spLocks noGrp="1"/>
          </p:cNvSpPr>
          <p:nvPr>
            <p:ph type="title"/>
          </p:nvPr>
        </p:nvSpPr>
        <p:spPr/>
        <p:txBody>
          <a:bodyPr/>
          <a:lstStyle/>
          <a:p>
            <a:r>
              <a:rPr lang="en-US" dirty="0"/>
              <a:t>Meta’s intangible assets</a:t>
            </a:r>
          </a:p>
        </p:txBody>
      </p:sp>
      <p:pic>
        <p:nvPicPr>
          <p:cNvPr id="14" name="Picture 13">
            <a:extLst>
              <a:ext uri="{FF2B5EF4-FFF2-40B4-BE49-F238E27FC236}">
                <a16:creationId xmlns:a16="http://schemas.microsoft.com/office/drawing/2014/main" id="{9A92C1B6-1210-E8CE-6185-D769D0CC34C2}"/>
              </a:ext>
            </a:extLst>
          </p:cNvPr>
          <p:cNvPicPr>
            <a:picLocks noChangeAspect="1"/>
          </p:cNvPicPr>
          <p:nvPr/>
        </p:nvPicPr>
        <p:blipFill rotWithShape="1">
          <a:blip r:embed="rId2"/>
          <a:srcRect l="57238" t="16519" r="14381" b="6048"/>
          <a:stretch/>
        </p:blipFill>
        <p:spPr>
          <a:xfrm>
            <a:off x="514353" y="1562501"/>
            <a:ext cx="7141029" cy="4696784"/>
          </a:xfrm>
          <a:prstGeom prst="rect">
            <a:avLst/>
          </a:prstGeom>
        </p:spPr>
      </p:pic>
      <p:sp>
        <p:nvSpPr>
          <p:cNvPr id="15" name="Rectangle: Rounded Corners 14">
            <a:extLst>
              <a:ext uri="{FF2B5EF4-FFF2-40B4-BE49-F238E27FC236}">
                <a16:creationId xmlns:a16="http://schemas.microsoft.com/office/drawing/2014/main" id="{97B434D1-F918-8D5C-FA27-E0E70522D74C}"/>
              </a:ext>
            </a:extLst>
          </p:cNvPr>
          <p:cNvSpPr/>
          <p:nvPr/>
        </p:nvSpPr>
        <p:spPr>
          <a:xfrm>
            <a:off x="609600" y="3631474"/>
            <a:ext cx="5852160" cy="26996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DEA8022-7690-E860-D6A0-94D250C83AB2}"/>
              </a:ext>
            </a:extLst>
          </p:cNvPr>
          <p:cNvSpPr txBox="1"/>
          <p:nvPr/>
        </p:nvSpPr>
        <p:spPr>
          <a:xfrm>
            <a:off x="5947954" y="423246"/>
            <a:ext cx="2464526" cy="1477328"/>
          </a:xfrm>
          <a:prstGeom prst="rect">
            <a:avLst/>
          </a:prstGeom>
          <a:noFill/>
        </p:spPr>
        <p:txBody>
          <a:bodyPr wrap="square" rtlCol="0">
            <a:spAutoFit/>
          </a:bodyPr>
          <a:lstStyle/>
          <a:p>
            <a:r>
              <a:rPr lang="en-US" dirty="0"/>
              <a:t>Many companies will group intangible assets and goodwill together as one category in balance sheet. </a:t>
            </a:r>
          </a:p>
        </p:txBody>
      </p:sp>
    </p:spTree>
    <p:extLst>
      <p:ext uri="{BB962C8B-B14F-4D97-AF65-F5344CB8AC3E}">
        <p14:creationId xmlns:p14="http://schemas.microsoft.com/office/powerpoint/2010/main" val="3452546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Accounting for Intangible Assets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pPr marL="0" indent="0">
              <a:buNone/>
            </a:pPr>
            <a:r>
              <a:rPr lang="en-US" b="1" dirty="0"/>
              <a:t>Limited-Life</a:t>
            </a:r>
            <a:r>
              <a:rPr lang="en-US" dirty="0"/>
              <a:t> Intangibles:</a:t>
            </a:r>
          </a:p>
          <a:p>
            <a:r>
              <a:rPr lang="en-US" dirty="0"/>
              <a:t>Amortize to expense</a:t>
            </a:r>
          </a:p>
          <a:p>
            <a:r>
              <a:rPr lang="en-US" dirty="0"/>
              <a:t>Credit asset account or accumulated amortization</a:t>
            </a:r>
          </a:p>
          <a:p>
            <a:pPr marL="0" indent="0">
              <a:buNone/>
            </a:pPr>
            <a:r>
              <a:rPr lang="en-US" b="1" dirty="0"/>
              <a:t>Indefinite-Life</a:t>
            </a:r>
            <a:r>
              <a:rPr lang="en-US" dirty="0"/>
              <a:t> Intangibles:</a:t>
            </a:r>
          </a:p>
          <a:p>
            <a:r>
              <a:rPr lang="en-US" dirty="0"/>
              <a:t>No amortization</a:t>
            </a:r>
          </a:p>
          <a:p>
            <a:r>
              <a:rPr lang="en-US" dirty="0"/>
              <a:t>However, they are tested yearly for impairment.</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44462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Patents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r>
              <a:rPr lang="en-US" dirty="0"/>
              <a:t>Exclusive right to manufacture, sell, or otherwise control an invention for specified number of years from the date of grant</a:t>
            </a:r>
          </a:p>
          <a:p>
            <a:r>
              <a:rPr lang="en-US" dirty="0"/>
              <a:t>Legal life is 20 years in many countries</a:t>
            </a:r>
          </a:p>
          <a:p>
            <a:r>
              <a:rPr lang="en-US" b="1" dirty="0"/>
              <a:t>Capitalize cost </a:t>
            </a:r>
            <a:r>
              <a:rPr lang="en-US" dirty="0"/>
              <a:t>of a patent and amortize it over its legal or its useful life, whichever is shorter</a:t>
            </a:r>
          </a:p>
          <a:p>
            <a:r>
              <a:rPr lang="en-US" b="1" dirty="0"/>
              <a:t>Legal fees</a:t>
            </a:r>
            <a:r>
              <a:rPr lang="en-US" dirty="0"/>
              <a:t> incurred in successfully defending a patent are capitalized to Patents account</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254934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A8355B-4BA8-BFBA-A792-12FE24B87447}"/>
              </a:ext>
            </a:extLst>
          </p:cNvPr>
          <p:cNvSpPr>
            <a:spLocks noGrp="1"/>
          </p:cNvSpPr>
          <p:nvPr>
            <p:ph type="title"/>
          </p:nvPr>
        </p:nvSpPr>
        <p:spPr/>
        <p:txBody>
          <a:bodyPr>
            <a:noAutofit/>
          </a:bodyPr>
          <a:lstStyle/>
          <a:p>
            <a:r>
              <a:rPr lang="en-US" dirty="0"/>
              <a:t>Accounting for Intangible Assets Example</a:t>
            </a:r>
            <a:endParaRPr lang="en-IN" dirty="0"/>
          </a:p>
        </p:txBody>
      </p:sp>
      <p:sp>
        <p:nvSpPr>
          <p:cNvPr id="6" name="Content Placeholder 5">
            <a:extLst>
              <a:ext uri="{FF2B5EF4-FFF2-40B4-BE49-F238E27FC236}">
                <a16:creationId xmlns:a16="http://schemas.microsoft.com/office/drawing/2014/main" id="{10DFD141-DD32-7BE4-4634-6AEB1D32701B}"/>
              </a:ext>
            </a:extLst>
          </p:cNvPr>
          <p:cNvSpPr>
            <a:spLocks noGrp="1"/>
          </p:cNvSpPr>
          <p:nvPr>
            <p:ph sz="quarter" idx="12"/>
          </p:nvPr>
        </p:nvSpPr>
        <p:spPr>
          <a:xfrm>
            <a:off x="523289" y="1697443"/>
            <a:ext cx="8115301" cy="1928735"/>
          </a:xfrm>
        </p:spPr>
        <p:txBody>
          <a:bodyPr>
            <a:normAutofit/>
          </a:bodyPr>
          <a:lstStyle/>
          <a:p>
            <a:pPr marL="0" indent="0">
              <a:buNone/>
            </a:pPr>
            <a:r>
              <a:rPr lang="en-US" sz="2600" b="1" dirty="0"/>
              <a:t>Illustration: </a:t>
            </a:r>
            <a:r>
              <a:rPr lang="en-US" sz="2600" dirty="0"/>
              <a:t>National Labs purchases a patent at a cost of NT$720,000. National estimates the useful life to be eight years. Prepare the journal entry to record the annual amortization for the year ended December 31.</a:t>
            </a:r>
          </a:p>
        </p:txBody>
      </p:sp>
      <p:graphicFrame>
        <p:nvGraphicFramePr>
          <p:cNvPr id="19" name="Content Placeholder 6">
            <a:extLst>
              <a:ext uri="{FF2B5EF4-FFF2-40B4-BE49-F238E27FC236}">
                <a16:creationId xmlns:a16="http://schemas.microsoft.com/office/drawing/2014/main" id="{E40E15F5-0DC9-4A94-1300-39B2ECAC0766}"/>
              </a:ext>
            </a:extLst>
          </p:cNvPr>
          <p:cNvGraphicFramePr>
            <a:graphicFrameLocks noGrp="1"/>
          </p:cNvGraphicFramePr>
          <p:nvPr>
            <p:ph type="tbl" sz="quarter" idx="19"/>
            <p:extLst>
              <p:ext uri="{D42A27DB-BD31-4B8C-83A1-F6EECF244321}">
                <p14:modId xmlns:p14="http://schemas.microsoft.com/office/powerpoint/2010/main" val="2337587012"/>
              </p:ext>
            </p:extLst>
          </p:nvPr>
        </p:nvGraphicFramePr>
        <p:xfrm>
          <a:off x="915089" y="3665071"/>
          <a:ext cx="4628644" cy="1152144"/>
        </p:xfrm>
        <a:graphic>
          <a:graphicData uri="http://schemas.openxmlformats.org/drawingml/2006/table">
            <a:tbl>
              <a:tblPr firstRow="1" bandRow="1">
                <a:tableStyleId>{2D5ABB26-0587-4C30-8999-92F81FD0307C}</a:tableStyleId>
              </a:tblPr>
              <a:tblGrid>
                <a:gridCol w="2968754">
                  <a:extLst>
                    <a:ext uri="{9D8B030D-6E8A-4147-A177-3AD203B41FA5}">
                      <a16:colId xmlns:a16="http://schemas.microsoft.com/office/drawing/2014/main" val="20000"/>
                    </a:ext>
                  </a:extLst>
                </a:gridCol>
                <a:gridCol w="1659890">
                  <a:extLst>
                    <a:ext uri="{9D8B030D-6E8A-4147-A177-3AD203B41FA5}">
                      <a16:colId xmlns:a16="http://schemas.microsoft.com/office/drawing/2014/main" val="20001"/>
                    </a:ext>
                  </a:extLst>
                </a:gridCol>
              </a:tblGrid>
              <a:tr h="252932">
                <a:tc>
                  <a:txBody>
                    <a:bodyPr/>
                    <a:lstStyle/>
                    <a:p>
                      <a:r>
                        <a:rPr lang="en-US" altLang="en-US" sz="2400" baseline="0" dirty="0">
                          <a:latin typeface="Calibri" panose="020F0502020204030204" pitchFamily="34" charset="0"/>
                          <a:cs typeface="Calibri" panose="020F0502020204030204" pitchFamily="34" charset="0"/>
                        </a:rPr>
                        <a:t>Cost </a:t>
                      </a:r>
                      <a:endParaRPr lang="en-US" sz="2400" baseline="0" dirty="0">
                        <a:latin typeface="Calibri" panose="020F0502020204030204" pitchFamily="34" charset="0"/>
                        <a:cs typeface="Calibri" panose="020F0502020204030204" pitchFamily="34" charset="0"/>
                      </a:endParaRPr>
                    </a:p>
                  </a:txBody>
                  <a:tcPr marT="9144" marB="9144">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r>
                        <a:rPr lang="en-US" altLang="en-US" sz="2400" baseline="0" dirty="0">
                          <a:latin typeface="Calibri" panose="020F0502020204030204" pitchFamily="34" charset="0"/>
                          <a:cs typeface="Calibri" panose="020F0502020204030204" pitchFamily="34" charset="0"/>
                        </a:rPr>
                        <a:t>NT$720,000</a:t>
                      </a:r>
                      <a:endParaRPr lang="en-US" sz="2400" baseline="0" dirty="0">
                        <a:latin typeface="Calibri" panose="020F0502020204030204" pitchFamily="34" charset="0"/>
                        <a:cs typeface="Calibri" panose="020F0502020204030204" pitchFamily="34" charset="0"/>
                      </a:endParaRPr>
                    </a:p>
                  </a:txBody>
                  <a:tcPr marL="0" marT="9144" marB="9144">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52932">
                <a:tc>
                  <a:txBody>
                    <a:bodyPr/>
                    <a:lstStyle/>
                    <a:p>
                      <a:r>
                        <a:rPr lang="en-US" sz="2400" baseline="0" dirty="0">
                          <a:latin typeface="Calibri" panose="020F0502020204030204" pitchFamily="34" charset="0"/>
                          <a:cs typeface="Calibri" panose="020F0502020204030204" pitchFamily="34" charset="0"/>
                        </a:rPr>
                        <a:t>Useful life</a:t>
                      </a: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400" baseline="0" dirty="0">
                          <a:latin typeface="Calibri" panose="020F0502020204030204" pitchFamily="34" charset="0"/>
                          <a:cs typeface="Calibri" panose="020F0502020204030204" pitchFamily="34" charset="0"/>
                        </a:rPr>
                        <a:t>÷            8</a:t>
                      </a:r>
                      <a:endParaRPr lang="en-US" sz="2400" baseline="0" dirty="0">
                        <a:latin typeface="Calibri" panose="020F0502020204030204" pitchFamily="34" charset="0"/>
                        <a:cs typeface="Calibri" panose="020F0502020204030204" pitchFamily="34" charset="0"/>
                      </a:endParaRPr>
                    </a:p>
                  </a:txBody>
                  <a:tcPr marL="0" marT="9144" marB="9144">
                    <a:lnL>
                      <a:noFill/>
                    </a:lnL>
                    <a:lnR w="19050" cap="flat" cmpd="sng" algn="ctr">
                      <a:no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2932">
                <a:tc>
                  <a:txBody>
                    <a:bodyPr/>
                    <a:lstStyle/>
                    <a:p>
                      <a:r>
                        <a:rPr lang="en-US" altLang="en-US" sz="2400" baseline="0" dirty="0">
                          <a:latin typeface="Calibri" panose="020F0502020204030204" pitchFamily="34" charset="0"/>
                          <a:cs typeface="Calibri" panose="020F0502020204030204" pitchFamily="34" charset="0"/>
                        </a:rPr>
                        <a:t>Amortization</a:t>
                      </a:r>
                      <a:endParaRPr lang="en-US" sz="2400" baseline="0" dirty="0">
                        <a:latin typeface="Calibri" panose="020F0502020204030204" pitchFamily="34" charset="0"/>
                        <a:cs typeface="Calibri" panose="020F0502020204030204" pitchFamily="34" charset="0"/>
                      </a:endParaRPr>
                    </a:p>
                  </a:txBody>
                  <a:tcPr marT="9144" marB="9144">
                    <a:lnL w="190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r"/>
                      <a:r>
                        <a:rPr lang="en-US" altLang="en-US" sz="2400" baseline="0" dirty="0">
                          <a:latin typeface="Calibri" panose="020F0502020204030204" pitchFamily="34" charset="0"/>
                          <a:cs typeface="Calibri" panose="020F0502020204030204" pitchFamily="34" charset="0"/>
                        </a:rPr>
                        <a:t>NT$  90,000</a:t>
                      </a:r>
                      <a:endParaRPr lang="en-US" sz="2400" baseline="0" dirty="0">
                        <a:latin typeface="Calibri" panose="020F0502020204030204" pitchFamily="34" charset="0"/>
                        <a:cs typeface="Calibri" panose="020F0502020204030204" pitchFamily="34" charset="0"/>
                      </a:endParaRPr>
                    </a:p>
                  </a:txBody>
                  <a:tcPr marL="0" marT="9144" marB="9144">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9" name="Content Placeholder 8">
            <a:extLst>
              <a:ext uri="{FF2B5EF4-FFF2-40B4-BE49-F238E27FC236}">
                <a16:creationId xmlns:a16="http://schemas.microsoft.com/office/drawing/2014/main" id="{DA740350-9AAA-947C-E311-107B238E0440}"/>
              </a:ext>
            </a:extLst>
          </p:cNvPr>
          <p:cNvSpPr>
            <a:spLocks noGrp="1"/>
          </p:cNvSpPr>
          <p:nvPr>
            <p:ph sz="quarter" idx="18"/>
          </p:nvPr>
        </p:nvSpPr>
        <p:spPr>
          <a:xfrm>
            <a:off x="532741" y="4975403"/>
            <a:ext cx="1293912" cy="561975"/>
          </a:xfrm>
        </p:spPr>
        <p:txBody>
          <a:bodyPr>
            <a:normAutofit/>
          </a:bodyPr>
          <a:lstStyle/>
          <a:p>
            <a:pPr marL="0" indent="0">
              <a:buNone/>
            </a:pPr>
            <a:r>
              <a:rPr lang="en-US" sz="2400" dirty="0"/>
              <a:t>Dec. 31</a:t>
            </a:r>
          </a:p>
        </p:txBody>
      </p:sp>
      <p:sp>
        <p:nvSpPr>
          <p:cNvPr id="20" name="Content Placeholder 5">
            <a:extLst>
              <a:ext uri="{FF2B5EF4-FFF2-40B4-BE49-F238E27FC236}">
                <a16:creationId xmlns:a16="http://schemas.microsoft.com/office/drawing/2014/main" id="{D1703D3D-FD45-AE12-1E0B-32D6581FB33A}"/>
              </a:ext>
            </a:extLst>
          </p:cNvPr>
          <p:cNvSpPr>
            <a:spLocks noGrp="1"/>
          </p:cNvSpPr>
          <p:nvPr>
            <p:ph sz="quarter" idx="20"/>
          </p:nvPr>
        </p:nvSpPr>
        <p:spPr>
          <a:xfrm>
            <a:off x="1697255" y="4975402"/>
            <a:ext cx="6935787" cy="1158005"/>
          </a:xfrm>
          <a:ln>
            <a:noFill/>
          </a:ln>
        </p:spPr>
        <p:txBody>
          <a:bodyPr anchor="t" anchorCtr="0">
            <a:normAutofit/>
          </a:bodyPr>
          <a:lstStyle/>
          <a:p>
            <a:pPr marL="0" indent="0">
              <a:lnSpc>
                <a:spcPct val="100000"/>
              </a:lnSpc>
              <a:spcBef>
                <a:spcPts val="1200"/>
              </a:spcBef>
              <a:buNone/>
            </a:pPr>
            <a:r>
              <a:rPr lang="en-US" sz="2400" dirty="0"/>
              <a:t>Amortization Expense			90,000</a:t>
            </a:r>
          </a:p>
          <a:p>
            <a:pPr marL="0" indent="541338">
              <a:lnSpc>
                <a:spcPct val="100000"/>
              </a:lnSpc>
              <a:spcBef>
                <a:spcPts val="1200"/>
              </a:spcBef>
              <a:buNone/>
            </a:pPr>
            <a:r>
              <a:rPr lang="en-US" sz="2400" dirty="0"/>
              <a:t>Patents						</a:t>
            </a:r>
            <a:r>
              <a:rPr lang="en-US" altLang="en-US" sz="2400" dirty="0">
                <a:cs typeface="Calibri" panose="020F0502020204030204" pitchFamily="34" charset="0"/>
              </a:rPr>
              <a:t>90,000</a:t>
            </a:r>
            <a:endParaRPr lang="en-US" sz="2400" dirty="0">
              <a:cs typeface="Calibri" panose="020F0502020204030204" pitchFamily="34" charset="0"/>
            </a:endParaRPr>
          </a:p>
        </p:txBody>
      </p:sp>
      <p:sp>
        <p:nvSpPr>
          <p:cNvPr id="12" name="Content Placeholder 5">
            <a:extLst>
              <a:ext uri="{FF2B5EF4-FFF2-40B4-BE49-F238E27FC236}">
                <a16:creationId xmlns:a16="http://schemas.microsoft.com/office/drawing/2014/main" id="{21E4A26D-D398-1D72-612A-66E96BA432E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74822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Copyrights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r>
              <a:rPr lang="en-US" dirty="0"/>
              <a:t>Give owner exclusive right to reproduce and sell an artistic or published work</a:t>
            </a:r>
          </a:p>
          <a:p>
            <a:r>
              <a:rPr lang="en-US" dirty="0"/>
              <a:t>Granted for life of creator plus a specified number of years (70 years in most countries)</a:t>
            </a:r>
          </a:p>
          <a:p>
            <a:r>
              <a:rPr lang="en-US" dirty="0"/>
              <a:t>Capitalize costs of acquiring and defending it</a:t>
            </a:r>
          </a:p>
          <a:p>
            <a:r>
              <a:rPr lang="en-US" dirty="0"/>
              <a:t>Amortized to expense over its useful life, which is generally shorter than its legal life</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664485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Trademarks and Trade Names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r>
              <a:rPr lang="en-US" dirty="0"/>
              <a:t>Word, phrase, jingle, or symbol that distinguishes or identifies a particular enterprise or product</a:t>
            </a:r>
          </a:p>
          <a:p>
            <a:pPr lvl="1"/>
            <a:r>
              <a:rPr lang="en-US" dirty="0"/>
              <a:t>Big Mac, Coca-Cola, and Jetta</a:t>
            </a:r>
          </a:p>
          <a:p>
            <a:r>
              <a:rPr lang="en-US" dirty="0"/>
              <a:t>Legal protection for specified number of years (often 20 years)</a:t>
            </a:r>
          </a:p>
          <a:p>
            <a:r>
              <a:rPr lang="en-US" dirty="0">
                <a:highlight>
                  <a:srgbClr val="FFFF00"/>
                </a:highlight>
              </a:rPr>
              <a:t>Registration may be renewed indefinitely as long as the trademark is in use</a:t>
            </a:r>
          </a:p>
          <a:p>
            <a:r>
              <a:rPr lang="en-US" dirty="0"/>
              <a:t>Capitalize acquisition costs</a:t>
            </a:r>
          </a:p>
          <a:p>
            <a:r>
              <a:rPr lang="en-US" dirty="0">
                <a:highlight>
                  <a:srgbClr val="FFFF00"/>
                </a:highlight>
              </a:rPr>
              <a:t>Indefinite life; no amortization</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675531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Franchises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r>
              <a:rPr lang="en-US" dirty="0"/>
              <a:t>Contractual arrangement between a franchisor and a franchisee</a:t>
            </a:r>
          </a:p>
          <a:p>
            <a:pPr lvl="1"/>
            <a:r>
              <a:rPr lang="en-US" dirty="0"/>
              <a:t>CPC, Subway, and Europcar are franchises</a:t>
            </a:r>
          </a:p>
          <a:p>
            <a:r>
              <a:rPr lang="en-US" dirty="0"/>
              <a:t>Franchise (or license) with a limited life should be amortized to expense over its useful life</a:t>
            </a:r>
          </a:p>
          <a:p>
            <a:r>
              <a:rPr lang="en-US" dirty="0"/>
              <a:t>If life is indefinite, the cost is not amortized</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66419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9EE-7F3D-F978-0F8E-EB3D4ACB66BA}"/>
              </a:ext>
            </a:extLst>
          </p:cNvPr>
          <p:cNvSpPr>
            <a:spLocks noGrp="1"/>
          </p:cNvSpPr>
          <p:nvPr>
            <p:ph type="title"/>
          </p:nvPr>
        </p:nvSpPr>
        <p:spPr/>
        <p:txBody>
          <a:bodyPr/>
          <a:lstStyle/>
          <a:p>
            <a:r>
              <a:rPr lang="en-US" dirty="0"/>
              <a:t>Factors in Computing Depreciation</a:t>
            </a:r>
            <a:endParaRPr lang="en-IN" dirty="0"/>
          </a:p>
        </p:txBody>
      </p:sp>
      <p:pic>
        <p:nvPicPr>
          <p:cNvPr id="6" name="Picture Placeholder 5" descr="Three trucks driving down a hill illustrate three factors in computing depreciation. The first truck at the top of the hill is new and has a price tag illustrating cost as all expenditures necessary to acquire the asset and make it ready for intended use. The second truck has signs of wear and tear as it goes down the hill illustrating useful life as an estimate of the expected life based on need for repair, service life, and vulnerability to obsolescence. As the third truck approaches the bottom of the hill, it appears discolored with its body damaged and windows cracked illustrating residual value as an estimate of the asset's value at the end of its useful life.">
            <a:extLst>
              <a:ext uri="{FF2B5EF4-FFF2-40B4-BE49-F238E27FC236}">
                <a16:creationId xmlns:a16="http://schemas.microsoft.com/office/drawing/2014/main" id="{B73F5825-EC80-973F-B2A0-100867AFA5FA}"/>
              </a:ext>
            </a:extLst>
          </p:cNvPr>
          <p:cNvPicPr>
            <a:picLocks noGrp="1" noChangeAspect="1"/>
          </p:cNvPicPr>
          <p:nvPr>
            <p:ph type="pic" sz="quarter" idx="17"/>
          </p:nvPr>
        </p:nvPicPr>
        <p:blipFill rotWithShape="1">
          <a:blip r:embed="rId3"/>
          <a:stretch/>
        </p:blipFill>
        <p:spPr>
          <a:xfrm>
            <a:off x="745927" y="1610807"/>
            <a:ext cx="7883236" cy="2847109"/>
          </a:xfrm>
          <a:prstGeom prst="rect">
            <a:avLst/>
          </a:prstGeom>
        </p:spPr>
      </p:pic>
      <p:sp>
        <p:nvSpPr>
          <p:cNvPr id="4" name="Content Placeholder 3">
            <a:extLst>
              <a:ext uri="{FF2B5EF4-FFF2-40B4-BE49-F238E27FC236}">
                <a16:creationId xmlns:a16="http://schemas.microsoft.com/office/drawing/2014/main" id="{2569DEF0-8D4B-082C-38CF-FED6CB95CF39}"/>
              </a:ext>
            </a:extLst>
          </p:cNvPr>
          <p:cNvSpPr>
            <a:spLocks noGrp="1"/>
          </p:cNvSpPr>
          <p:nvPr>
            <p:ph sz="quarter" idx="12"/>
          </p:nvPr>
        </p:nvSpPr>
        <p:spPr>
          <a:xfrm>
            <a:off x="513862" y="4562947"/>
            <a:ext cx="8115301" cy="1719866"/>
          </a:xfrm>
        </p:spPr>
        <p:txBody>
          <a:bodyPr>
            <a:noAutofit/>
          </a:bodyPr>
          <a:lstStyle/>
          <a:p>
            <a:pPr marL="0" indent="0">
              <a:spcAft>
                <a:spcPts val="1800"/>
              </a:spcAft>
              <a:buNone/>
            </a:pPr>
            <a:r>
              <a:rPr lang="en-US" sz="2200" b="1" dirty="0"/>
              <a:t>Illustration 9.6: </a:t>
            </a:r>
            <a:r>
              <a:rPr lang="en-US" sz="2200" dirty="0"/>
              <a:t>Three factors in computing depreciation</a:t>
            </a:r>
          </a:p>
          <a:p>
            <a:pPr marL="0" indent="0">
              <a:spcAft>
                <a:spcPts val="1800"/>
              </a:spcAft>
              <a:buNone/>
            </a:pPr>
            <a:r>
              <a:rPr lang="en-US" sz="2200" dirty="0">
                <a:solidFill>
                  <a:srgbClr val="FF0000"/>
                </a:solidFill>
              </a:rPr>
              <a:t>Depreciation expense </a:t>
            </a:r>
            <a:r>
              <a:rPr lang="en-US" sz="2200" dirty="0"/>
              <a:t>is reported on the </a:t>
            </a:r>
            <a:r>
              <a:rPr lang="en-US" sz="2200" dirty="0">
                <a:solidFill>
                  <a:srgbClr val="FF0000"/>
                </a:solidFill>
              </a:rPr>
              <a:t>income statement</a:t>
            </a:r>
            <a:r>
              <a:rPr lang="en-US" sz="2200" dirty="0"/>
              <a:t>. </a:t>
            </a:r>
            <a:r>
              <a:rPr lang="en-US" sz="2200" dirty="0">
                <a:solidFill>
                  <a:srgbClr val="FF0000"/>
                </a:solidFill>
              </a:rPr>
              <a:t>Accumulated depreciation </a:t>
            </a:r>
            <a:r>
              <a:rPr lang="en-US" sz="2200" dirty="0"/>
              <a:t>is reported on the </a:t>
            </a:r>
            <a:r>
              <a:rPr lang="en-US" sz="2200" dirty="0">
                <a:solidFill>
                  <a:srgbClr val="FF0000"/>
                </a:solidFill>
              </a:rPr>
              <a:t>statement of financial position </a:t>
            </a:r>
            <a:r>
              <a:rPr lang="en-US" sz="2200" dirty="0"/>
              <a:t>as a deduction from plant assets.</a:t>
            </a:r>
          </a:p>
        </p:txBody>
      </p:sp>
      <p:sp>
        <p:nvSpPr>
          <p:cNvPr id="15" name="Content Placeholder 5">
            <a:extLst>
              <a:ext uri="{FF2B5EF4-FFF2-40B4-BE49-F238E27FC236}">
                <a16:creationId xmlns:a16="http://schemas.microsoft.com/office/drawing/2014/main" id="{EE704D6A-E205-9BD6-4347-2B63C2B8BF8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0657089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Goodwill</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r>
              <a:rPr lang="en-US" b="1" dirty="0"/>
              <a:t>Includes</a:t>
            </a:r>
            <a:r>
              <a:rPr lang="en-US" dirty="0"/>
              <a:t> exceptional management, desirable location, good customer relations, skilled employees, high-quality products, and harmonious relationship with labor unions</a:t>
            </a:r>
          </a:p>
          <a:p>
            <a:r>
              <a:rPr lang="en-US" dirty="0"/>
              <a:t>Can be identified only with the business </a:t>
            </a:r>
            <a:r>
              <a:rPr lang="en-US" b="1" dirty="0"/>
              <a:t>as a whole</a:t>
            </a:r>
          </a:p>
          <a:p>
            <a:r>
              <a:rPr lang="en-US" b="1" dirty="0"/>
              <a:t>Only recorded</a:t>
            </a:r>
            <a:r>
              <a:rPr lang="en-US" dirty="0"/>
              <a:t> when an </a:t>
            </a:r>
            <a:r>
              <a:rPr lang="en-US" b="1" dirty="0"/>
              <a:t>entire business is purchased</a:t>
            </a:r>
          </a:p>
          <a:p>
            <a:r>
              <a:rPr lang="en-US" dirty="0"/>
              <a:t>Goodwill is recorded as the excess of </a:t>
            </a:r>
            <a:r>
              <a:rPr lang="en-US" b="1" dirty="0"/>
              <a:t>purchase price over fair value of net assets</a:t>
            </a:r>
            <a:r>
              <a:rPr lang="en-US" dirty="0"/>
              <a:t> acquired</a:t>
            </a:r>
          </a:p>
          <a:p>
            <a:r>
              <a:rPr lang="en-US" dirty="0"/>
              <a:t>Not amortized, but impairment test needed</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594697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3C432-2A76-EF19-EA22-4AC301DD2C2C}"/>
              </a:ext>
            </a:extLst>
          </p:cNvPr>
          <p:cNvSpPr>
            <a:spLocks noGrp="1"/>
          </p:cNvSpPr>
          <p:nvPr>
            <p:ph type="title"/>
          </p:nvPr>
        </p:nvSpPr>
        <p:spPr/>
        <p:txBody>
          <a:bodyPr/>
          <a:lstStyle/>
          <a:p>
            <a:r>
              <a:rPr lang="en-US" dirty="0"/>
              <a:t>Goodwill and overpriced M&amp;A</a:t>
            </a:r>
          </a:p>
        </p:txBody>
      </p:sp>
      <p:pic>
        <p:nvPicPr>
          <p:cNvPr id="6" name="Content Placeholder 5">
            <a:extLst>
              <a:ext uri="{FF2B5EF4-FFF2-40B4-BE49-F238E27FC236}">
                <a16:creationId xmlns:a16="http://schemas.microsoft.com/office/drawing/2014/main" id="{0059A0B2-7F98-A3D9-C029-B16E62C44079}"/>
              </a:ext>
            </a:extLst>
          </p:cNvPr>
          <p:cNvPicPr>
            <a:picLocks noGrp="1" noChangeAspect="1"/>
          </p:cNvPicPr>
          <p:nvPr>
            <p:ph sz="quarter" idx="12"/>
          </p:nvPr>
        </p:nvPicPr>
        <p:blipFill rotWithShape="1">
          <a:blip r:embed="rId2"/>
          <a:srcRect l="56546" t="21801" r="17270" b="6976"/>
          <a:stretch/>
        </p:blipFill>
        <p:spPr>
          <a:xfrm>
            <a:off x="-126272" y="1513113"/>
            <a:ext cx="6231912" cy="4086497"/>
          </a:xfrm>
        </p:spPr>
      </p:pic>
      <p:sp>
        <p:nvSpPr>
          <p:cNvPr id="4" name="Content Placeholder 3">
            <a:extLst>
              <a:ext uri="{FF2B5EF4-FFF2-40B4-BE49-F238E27FC236}">
                <a16:creationId xmlns:a16="http://schemas.microsoft.com/office/drawing/2014/main" id="{93038E9F-CEB5-4C25-3E6B-9A300538CB35}"/>
              </a:ext>
            </a:extLst>
          </p:cNvPr>
          <p:cNvSpPr>
            <a:spLocks noGrp="1"/>
          </p:cNvSpPr>
          <p:nvPr>
            <p:ph sz="quarter" idx="25"/>
          </p:nvPr>
        </p:nvSpPr>
        <p:spPr/>
        <p:txBody>
          <a:bodyPr/>
          <a:lstStyle/>
          <a:p>
            <a:endParaRPr lang="en-US"/>
          </a:p>
        </p:txBody>
      </p:sp>
      <p:sp>
        <p:nvSpPr>
          <p:cNvPr id="7" name="TextBox 6">
            <a:extLst>
              <a:ext uri="{FF2B5EF4-FFF2-40B4-BE49-F238E27FC236}">
                <a16:creationId xmlns:a16="http://schemas.microsoft.com/office/drawing/2014/main" id="{C9F61722-BB69-128D-2E32-BAF70B08EA77}"/>
              </a:ext>
            </a:extLst>
          </p:cNvPr>
          <p:cNvSpPr txBox="1"/>
          <p:nvPr/>
        </p:nvSpPr>
        <p:spPr>
          <a:xfrm>
            <a:off x="6000205" y="1942963"/>
            <a:ext cx="3257006" cy="2585323"/>
          </a:xfrm>
          <a:prstGeom prst="rect">
            <a:avLst/>
          </a:prstGeom>
          <a:noFill/>
        </p:spPr>
        <p:txBody>
          <a:bodyPr wrap="square" rtlCol="0">
            <a:spAutoFit/>
          </a:bodyPr>
          <a:lstStyle/>
          <a:p>
            <a:r>
              <a:rPr lang="en-US" dirty="0"/>
              <a:t>Firms are more likely to acquire other companies when their stock price is overpriced.</a:t>
            </a:r>
          </a:p>
          <a:p>
            <a:endParaRPr lang="en-US" dirty="0"/>
          </a:p>
          <a:p>
            <a:r>
              <a:rPr lang="en-US" dirty="0"/>
              <a:t>These acquisitions often fail in the long term-&gt; good will impairment -&gt; lower stock price</a:t>
            </a:r>
          </a:p>
          <a:p>
            <a:endParaRPr lang="en-US" dirty="0"/>
          </a:p>
          <a:p>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3E41365-BACB-7523-0656-CABE77F4B0FB}"/>
                  </a:ext>
                </a:extLst>
              </p14:cNvPr>
              <p14:cNvContentPartPr/>
              <p14:nvPr/>
            </p14:nvContentPartPr>
            <p14:xfrm>
              <a:off x="195291" y="4832331"/>
              <a:ext cx="5329800" cy="120960"/>
            </p14:xfrm>
          </p:contentPart>
        </mc:Choice>
        <mc:Fallback xmlns="">
          <p:pic>
            <p:nvPicPr>
              <p:cNvPr id="8" name="Ink 7">
                <a:extLst>
                  <a:ext uri="{FF2B5EF4-FFF2-40B4-BE49-F238E27FC236}">
                    <a16:creationId xmlns:a16="http://schemas.microsoft.com/office/drawing/2014/main" id="{33E41365-BACB-7523-0656-CABE77F4B0FB}"/>
                  </a:ext>
                </a:extLst>
              </p:cNvPr>
              <p:cNvPicPr/>
              <p:nvPr/>
            </p:nvPicPr>
            <p:blipFill>
              <a:blip r:embed="rId4"/>
              <a:stretch>
                <a:fillRect/>
              </a:stretch>
            </p:blipFill>
            <p:spPr>
              <a:xfrm>
                <a:off x="141651" y="4724331"/>
                <a:ext cx="54374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C19C0C9-E311-06AC-45EE-53B393CC4660}"/>
                  </a:ext>
                </a:extLst>
              </p14:cNvPr>
              <p14:cNvContentPartPr/>
              <p14:nvPr/>
            </p14:nvContentPartPr>
            <p14:xfrm>
              <a:off x="228051" y="5006931"/>
              <a:ext cx="5497560" cy="153000"/>
            </p14:xfrm>
          </p:contentPart>
        </mc:Choice>
        <mc:Fallback xmlns="">
          <p:pic>
            <p:nvPicPr>
              <p:cNvPr id="9" name="Ink 8">
                <a:extLst>
                  <a:ext uri="{FF2B5EF4-FFF2-40B4-BE49-F238E27FC236}">
                    <a16:creationId xmlns:a16="http://schemas.microsoft.com/office/drawing/2014/main" id="{3C19C0C9-E311-06AC-45EE-53B393CC4660}"/>
                  </a:ext>
                </a:extLst>
              </p:cNvPr>
              <p:cNvPicPr/>
              <p:nvPr/>
            </p:nvPicPr>
            <p:blipFill>
              <a:blip r:embed="rId6"/>
              <a:stretch>
                <a:fillRect/>
              </a:stretch>
            </p:blipFill>
            <p:spPr>
              <a:xfrm>
                <a:off x="174411" y="4898931"/>
                <a:ext cx="56052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45ABD8D4-453C-FB1A-91BA-D809429B65C7}"/>
                  </a:ext>
                </a:extLst>
              </p14:cNvPr>
              <p14:cNvContentPartPr/>
              <p14:nvPr/>
            </p14:nvContentPartPr>
            <p14:xfrm>
              <a:off x="206451" y="5279811"/>
              <a:ext cx="5488920" cy="403920"/>
            </p14:xfrm>
          </p:contentPart>
        </mc:Choice>
        <mc:Fallback xmlns="">
          <p:pic>
            <p:nvPicPr>
              <p:cNvPr id="10" name="Ink 9">
                <a:extLst>
                  <a:ext uri="{FF2B5EF4-FFF2-40B4-BE49-F238E27FC236}">
                    <a16:creationId xmlns:a16="http://schemas.microsoft.com/office/drawing/2014/main" id="{45ABD8D4-453C-FB1A-91BA-D809429B65C7}"/>
                  </a:ext>
                </a:extLst>
              </p:cNvPr>
              <p:cNvPicPr/>
              <p:nvPr/>
            </p:nvPicPr>
            <p:blipFill>
              <a:blip r:embed="rId8"/>
              <a:stretch>
                <a:fillRect/>
              </a:stretch>
            </p:blipFill>
            <p:spPr>
              <a:xfrm>
                <a:off x="152811" y="5171811"/>
                <a:ext cx="5596560" cy="619560"/>
              </a:xfrm>
              <a:prstGeom prst="rect">
                <a:avLst/>
              </a:prstGeom>
            </p:spPr>
          </p:pic>
        </mc:Fallback>
      </mc:AlternateContent>
      <p:sp>
        <p:nvSpPr>
          <p:cNvPr id="12" name="TextBox 11">
            <a:extLst>
              <a:ext uri="{FF2B5EF4-FFF2-40B4-BE49-F238E27FC236}">
                <a16:creationId xmlns:a16="http://schemas.microsoft.com/office/drawing/2014/main" id="{DF4CA03B-EB64-15CB-078C-64860F7AF5EF}"/>
              </a:ext>
            </a:extLst>
          </p:cNvPr>
          <p:cNvSpPr txBox="1"/>
          <p:nvPr/>
        </p:nvSpPr>
        <p:spPr>
          <a:xfrm>
            <a:off x="346755" y="5720870"/>
            <a:ext cx="8910456" cy="646331"/>
          </a:xfrm>
          <a:prstGeom prst="rect">
            <a:avLst/>
          </a:prstGeom>
          <a:noFill/>
        </p:spPr>
        <p:txBody>
          <a:bodyPr wrap="square">
            <a:spAutoFit/>
          </a:bodyPr>
          <a:lstStyle/>
          <a:p>
            <a:r>
              <a:rPr lang="en-US" dirty="0"/>
              <a:t>https://publications.aaahq.org/accounting-review/article-abstract/86/6/1995/3273/Overpriced-Shares-Ill-Advised-Acquisitions-and</a:t>
            </a:r>
          </a:p>
        </p:txBody>
      </p:sp>
    </p:spTree>
    <p:extLst>
      <p:ext uri="{BB962C8B-B14F-4D97-AF65-F5344CB8AC3E}">
        <p14:creationId xmlns:p14="http://schemas.microsoft.com/office/powerpoint/2010/main" val="588160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0DD1-7E59-F559-9892-3C1BB28CC41A}"/>
              </a:ext>
            </a:extLst>
          </p:cNvPr>
          <p:cNvSpPr>
            <a:spLocks noGrp="1"/>
          </p:cNvSpPr>
          <p:nvPr>
            <p:ph type="title"/>
          </p:nvPr>
        </p:nvSpPr>
        <p:spPr/>
        <p:txBody>
          <a:bodyPr/>
          <a:lstStyle/>
          <a:p>
            <a:r>
              <a:rPr lang="en-US" dirty="0"/>
              <a:t>Goodwill impairment and stock price</a:t>
            </a:r>
          </a:p>
        </p:txBody>
      </p:sp>
      <p:pic>
        <p:nvPicPr>
          <p:cNvPr id="6" name="Content Placeholder 5">
            <a:extLst>
              <a:ext uri="{FF2B5EF4-FFF2-40B4-BE49-F238E27FC236}">
                <a16:creationId xmlns:a16="http://schemas.microsoft.com/office/drawing/2014/main" id="{F403A0C0-F10E-CA6C-FE53-A3566330A54C}"/>
              </a:ext>
            </a:extLst>
          </p:cNvPr>
          <p:cNvPicPr>
            <a:picLocks noGrp="1" noChangeAspect="1"/>
          </p:cNvPicPr>
          <p:nvPr>
            <p:ph sz="quarter" idx="12"/>
          </p:nvPr>
        </p:nvPicPr>
        <p:blipFill rotWithShape="1">
          <a:blip r:embed="rId2"/>
          <a:srcRect l="51878" t="34043" r="24648" b="9202"/>
          <a:stretch/>
        </p:blipFill>
        <p:spPr>
          <a:xfrm>
            <a:off x="514353" y="1567542"/>
            <a:ext cx="6833504" cy="3982957"/>
          </a:xfrm>
        </p:spPr>
      </p:pic>
      <p:sp>
        <p:nvSpPr>
          <p:cNvPr id="4" name="Content Placeholder 3">
            <a:extLst>
              <a:ext uri="{FF2B5EF4-FFF2-40B4-BE49-F238E27FC236}">
                <a16:creationId xmlns:a16="http://schemas.microsoft.com/office/drawing/2014/main" id="{B7CF8466-3A01-C7D2-F5AA-C94CBE59EE1B}"/>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952117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Research and Development Costs</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Autofit/>
          </a:bodyPr>
          <a:lstStyle/>
          <a:p>
            <a:pPr marL="0" indent="0">
              <a:buNone/>
            </a:pPr>
            <a:r>
              <a:rPr lang="en-US" b="1" dirty="0"/>
              <a:t>Expenditures </a:t>
            </a:r>
            <a:r>
              <a:rPr lang="en-US" dirty="0"/>
              <a:t>that may lead to </a:t>
            </a:r>
          </a:p>
          <a:p>
            <a:r>
              <a:rPr lang="en-US" dirty="0"/>
              <a:t>Patents, copyrights, new processes, new products</a:t>
            </a:r>
          </a:p>
          <a:p>
            <a:pPr marL="0" indent="0">
              <a:buNone/>
            </a:pPr>
            <a:r>
              <a:rPr lang="en-US" dirty="0"/>
              <a:t>Costs in the research phase are </a:t>
            </a:r>
            <a:r>
              <a:rPr lang="en-US" b="1" dirty="0"/>
              <a:t>expensed</a:t>
            </a:r>
            <a:r>
              <a:rPr lang="en-US" dirty="0"/>
              <a:t> when incurred</a:t>
            </a:r>
          </a:p>
          <a:p>
            <a:pPr marL="0" indent="0">
              <a:buNone/>
            </a:pPr>
            <a:r>
              <a:rPr lang="en-US" dirty="0"/>
              <a:t>Costs in the development phase are expensed until specific criteria are met, primarily that </a:t>
            </a:r>
            <a:r>
              <a:rPr lang="en-US" b="1" dirty="0"/>
              <a:t>technological feasibility</a:t>
            </a:r>
            <a:r>
              <a:rPr lang="en-US" dirty="0"/>
              <a:t> is achieved</a:t>
            </a:r>
          </a:p>
          <a:p>
            <a:pPr marL="0" indent="0">
              <a:buNone/>
            </a:pPr>
            <a:r>
              <a:rPr lang="en-US" dirty="0"/>
              <a:t>Development costs incurred after </a:t>
            </a:r>
            <a:r>
              <a:rPr lang="en-US" b="1" dirty="0"/>
              <a:t>technological feasibility</a:t>
            </a:r>
            <a:r>
              <a:rPr lang="en-US" dirty="0"/>
              <a:t> is achieved are capitalized to </a:t>
            </a:r>
            <a:r>
              <a:rPr lang="en-US" b="1" dirty="0"/>
              <a:t>Development Costs,</a:t>
            </a:r>
            <a:r>
              <a:rPr lang="en-US" dirty="0"/>
              <a:t> an intangible asset</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080620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E28B5-518A-FAC2-F91E-B1BF175F2E64}"/>
              </a:ext>
            </a:extLst>
          </p:cNvPr>
          <p:cNvSpPr>
            <a:spLocks noGrp="1"/>
          </p:cNvSpPr>
          <p:nvPr>
            <p:ph type="title"/>
          </p:nvPr>
        </p:nvSpPr>
        <p:spPr/>
        <p:txBody>
          <a:bodyPr/>
          <a:lstStyle/>
          <a:p>
            <a:r>
              <a:rPr lang="en-US" dirty="0">
                <a:solidFill>
                  <a:schemeClr val="bg1"/>
                </a:solidFill>
              </a:rPr>
              <a:t>LO4 Review Question</a:t>
            </a:r>
            <a:endParaRPr lang="en-IN" dirty="0"/>
          </a:p>
        </p:txBody>
      </p:sp>
      <p:sp>
        <p:nvSpPr>
          <p:cNvPr id="6" name="Content Placeholder 5">
            <a:extLst>
              <a:ext uri="{FF2B5EF4-FFF2-40B4-BE49-F238E27FC236}">
                <a16:creationId xmlns:a16="http://schemas.microsoft.com/office/drawing/2014/main" id="{D49AD243-DA9F-CF9E-FC82-3A1007FC1B2B}"/>
              </a:ext>
            </a:extLst>
          </p:cNvPr>
          <p:cNvSpPr>
            <a:spLocks noGrp="1"/>
          </p:cNvSpPr>
          <p:nvPr>
            <p:ph sz="quarter" idx="12"/>
          </p:nvPr>
        </p:nvSpPr>
        <p:spPr>
          <a:xfrm>
            <a:off x="513862" y="1536569"/>
            <a:ext cx="8115301" cy="4848847"/>
          </a:xfrm>
        </p:spPr>
        <p:txBody>
          <a:bodyPr>
            <a:normAutofit/>
          </a:bodyPr>
          <a:lstStyle/>
          <a:p>
            <a:pPr marL="0" indent="0">
              <a:lnSpc>
                <a:spcPct val="100000"/>
              </a:lnSpc>
              <a:spcBef>
                <a:spcPts val="624"/>
              </a:spcBef>
              <a:buNone/>
            </a:pPr>
            <a:r>
              <a:rPr lang="en-US" sz="2800" dirty="0"/>
              <a:t>Which of the following statements is </a:t>
            </a:r>
            <a:r>
              <a:rPr lang="en-US" sz="2800" b="1" dirty="0"/>
              <a:t>false?</a:t>
            </a:r>
          </a:p>
          <a:p>
            <a:pPr marL="720725" indent="-366713">
              <a:lnSpc>
                <a:spcPct val="100000"/>
              </a:lnSpc>
              <a:spcBef>
                <a:spcPts val="624"/>
              </a:spcBef>
              <a:buFont typeface="+mj-lt"/>
              <a:buAutoNum type="alphaLcPeriod"/>
            </a:pPr>
            <a:r>
              <a:rPr lang="en-US" sz="2800" dirty="0"/>
              <a:t>If an intangible asset has a finite life, it should be amortized.</a:t>
            </a:r>
          </a:p>
          <a:p>
            <a:pPr marL="720725" indent="-366713">
              <a:lnSpc>
                <a:spcPct val="100000"/>
              </a:lnSpc>
              <a:spcBef>
                <a:spcPts val="624"/>
              </a:spcBef>
              <a:buFont typeface="+mj-lt"/>
              <a:buAutoNum type="alphaLcPeriod"/>
            </a:pPr>
            <a:r>
              <a:rPr lang="en-US" sz="2800" dirty="0"/>
              <a:t>The amortization period of an intangible asset can exceed 20 years.</a:t>
            </a:r>
          </a:p>
          <a:p>
            <a:pPr marL="720725" indent="-366713">
              <a:lnSpc>
                <a:spcPct val="100000"/>
              </a:lnSpc>
              <a:spcBef>
                <a:spcPts val="624"/>
              </a:spcBef>
              <a:buFont typeface="+mj-lt"/>
              <a:buAutoNum type="alphaLcPeriod"/>
            </a:pPr>
            <a:r>
              <a:rPr lang="en-US" sz="2800" dirty="0"/>
              <a:t>Goodwill is recorded only when a business is purchased.</a:t>
            </a:r>
          </a:p>
          <a:p>
            <a:pPr marL="720725" indent="-366713">
              <a:lnSpc>
                <a:spcPct val="100000"/>
              </a:lnSpc>
              <a:spcBef>
                <a:spcPts val="624"/>
              </a:spcBef>
              <a:buFont typeface="+mj-lt"/>
              <a:buAutoNum type="alphaLcPeriod"/>
            </a:pPr>
            <a:r>
              <a:rPr lang="en-US" sz="2800" dirty="0"/>
              <a:t>Development costs are always expensed when incurred.</a:t>
            </a:r>
          </a:p>
        </p:txBody>
      </p:sp>
      <p:sp>
        <p:nvSpPr>
          <p:cNvPr id="12" name="Content Placeholder 5">
            <a:extLst>
              <a:ext uri="{FF2B5EF4-FFF2-40B4-BE49-F238E27FC236}">
                <a16:creationId xmlns:a16="http://schemas.microsoft.com/office/drawing/2014/main" id="{B520425B-506C-C2B5-9AD1-51D8C5C84CE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777139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E28B5-518A-FAC2-F91E-B1BF175F2E64}"/>
              </a:ext>
            </a:extLst>
          </p:cNvPr>
          <p:cNvSpPr>
            <a:spLocks noGrp="1"/>
          </p:cNvSpPr>
          <p:nvPr>
            <p:ph type="title"/>
          </p:nvPr>
        </p:nvSpPr>
        <p:spPr/>
        <p:txBody>
          <a:bodyPr/>
          <a:lstStyle/>
          <a:p>
            <a:r>
              <a:rPr lang="en-US" dirty="0">
                <a:solidFill>
                  <a:schemeClr val="bg1"/>
                </a:solidFill>
              </a:rPr>
              <a:t>LO4 – Solution</a:t>
            </a:r>
            <a:endParaRPr lang="en-IN" dirty="0"/>
          </a:p>
        </p:txBody>
      </p:sp>
      <p:sp>
        <p:nvSpPr>
          <p:cNvPr id="6" name="Content Placeholder 5">
            <a:extLst>
              <a:ext uri="{FF2B5EF4-FFF2-40B4-BE49-F238E27FC236}">
                <a16:creationId xmlns:a16="http://schemas.microsoft.com/office/drawing/2014/main" id="{D49AD243-DA9F-CF9E-FC82-3A1007FC1B2B}"/>
              </a:ext>
            </a:extLst>
          </p:cNvPr>
          <p:cNvSpPr>
            <a:spLocks noGrp="1"/>
          </p:cNvSpPr>
          <p:nvPr>
            <p:ph sz="quarter" idx="12"/>
          </p:nvPr>
        </p:nvSpPr>
        <p:spPr>
          <a:xfrm>
            <a:off x="513862" y="1536569"/>
            <a:ext cx="8115301" cy="4848847"/>
          </a:xfrm>
        </p:spPr>
        <p:txBody>
          <a:bodyPr>
            <a:normAutofit/>
          </a:bodyPr>
          <a:lstStyle/>
          <a:p>
            <a:pPr marL="0" indent="0">
              <a:lnSpc>
                <a:spcPct val="100000"/>
              </a:lnSpc>
              <a:spcBef>
                <a:spcPts val="624"/>
              </a:spcBef>
              <a:buNone/>
            </a:pPr>
            <a:r>
              <a:rPr lang="en-US" sz="2800" dirty="0"/>
              <a:t>Which of the following statements is </a:t>
            </a:r>
            <a:r>
              <a:rPr lang="en-US" sz="2800" b="1" dirty="0"/>
              <a:t>false?</a:t>
            </a:r>
          </a:p>
          <a:p>
            <a:pPr marL="720725" indent="-366713">
              <a:lnSpc>
                <a:spcPct val="100000"/>
              </a:lnSpc>
              <a:spcBef>
                <a:spcPts val="624"/>
              </a:spcBef>
              <a:buFont typeface="+mj-lt"/>
              <a:buAutoNum type="alphaLcPeriod"/>
            </a:pPr>
            <a:r>
              <a:rPr lang="en-US" sz="2800" dirty="0"/>
              <a:t>If an intangible asset has a finite life, it should be amortized.</a:t>
            </a:r>
          </a:p>
          <a:p>
            <a:pPr marL="720725" indent="-366713">
              <a:lnSpc>
                <a:spcPct val="100000"/>
              </a:lnSpc>
              <a:spcBef>
                <a:spcPts val="624"/>
              </a:spcBef>
              <a:buFont typeface="+mj-lt"/>
              <a:buAutoNum type="alphaLcPeriod"/>
            </a:pPr>
            <a:r>
              <a:rPr lang="en-US" sz="2800" dirty="0"/>
              <a:t>The amortization period of an intangible asset can exceed 20 years.</a:t>
            </a:r>
          </a:p>
          <a:p>
            <a:pPr marL="720725" indent="-366713">
              <a:lnSpc>
                <a:spcPct val="100000"/>
              </a:lnSpc>
              <a:spcBef>
                <a:spcPts val="624"/>
              </a:spcBef>
              <a:buFont typeface="+mj-lt"/>
              <a:buAutoNum type="alphaLcPeriod"/>
            </a:pPr>
            <a:r>
              <a:rPr lang="en-US" sz="2800" dirty="0"/>
              <a:t>Goodwill is recorded only when a business is purchased.</a:t>
            </a:r>
          </a:p>
          <a:p>
            <a:pPr marL="720725" indent="-366713">
              <a:lnSpc>
                <a:spcPct val="100000"/>
              </a:lnSpc>
              <a:spcBef>
                <a:spcPts val="624"/>
              </a:spcBef>
              <a:buFont typeface="+mj-lt"/>
              <a:buAutoNum type="alphaLcPeriod"/>
            </a:pPr>
            <a:r>
              <a:rPr lang="en-US" sz="2800" b="1" dirty="0"/>
              <a:t>Development costs are always expensed when incurred.</a:t>
            </a:r>
            <a:r>
              <a:rPr lang="en-US" sz="2800" dirty="0"/>
              <a:t> (Correct)</a:t>
            </a:r>
          </a:p>
        </p:txBody>
      </p:sp>
      <p:sp>
        <p:nvSpPr>
          <p:cNvPr id="12" name="Content Placeholder 5">
            <a:extLst>
              <a:ext uri="{FF2B5EF4-FFF2-40B4-BE49-F238E27FC236}">
                <a16:creationId xmlns:a16="http://schemas.microsoft.com/office/drawing/2014/main" id="{0AE13791-5849-9F3A-A330-6784A8C7F11B}"/>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048043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F978-4985-395B-79EF-AA1D6DD570F2}"/>
              </a:ext>
            </a:extLst>
          </p:cNvPr>
          <p:cNvSpPr>
            <a:spLocks noGrp="1"/>
          </p:cNvSpPr>
          <p:nvPr>
            <p:ph type="title"/>
          </p:nvPr>
        </p:nvSpPr>
        <p:spPr/>
        <p:txBody>
          <a:bodyPr>
            <a:normAutofit/>
          </a:bodyPr>
          <a:lstStyle/>
          <a:p>
            <a:r>
              <a:rPr lang="en-US" dirty="0"/>
              <a:t>DO IT! 4: Classification Concepts</a:t>
            </a:r>
            <a:endParaRPr lang="en-IN" dirty="0"/>
          </a:p>
        </p:txBody>
      </p:sp>
      <p:sp>
        <p:nvSpPr>
          <p:cNvPr id="6" name="Content Placeholder 5">
            <a:extLst>
              <a:ext uri="{FF2B5EF4-FFF2-40B4-BE49-F238E27FC236}">
                <a16:creationId xmlns:a16="http://schemas.microsoft.com/office/drawing/2014/main" id="{2AFFB550-E622-4A30-590F-67972F4184DF}"/>
              </a:ext>
            </a:extLst>
          </p:cNvPr>
          <p:cNvSpPr>
            <a:spLocks noGrp="1"/>
          </p:cNvSpPr>
          <p:nvPr>
            <p:ph sz="quarter" idx="10"/>
          </p:nvPr>
        </p:nvSpPr>
        <p:spPr>
          <a:xfrm>
            <a:off x="291920" y="1639380"/>
            <a:ext cx="8560160" cy="481652"/>
          </a:xfrm>
        </p:spPr>
        <p:txBody>
          <a:bodyPr>
            <a:normAutofit/>
          </a:bodyPr>
          <a:lstStyle/>
          <a:p>
            <a:pPr marL="0" indent="0">
              <a:buNone/>
            </a:pPr>
            <a:r>
              <a:rPr lang="en-US" sz="2400" dirty="0"/>
              <a:t>Match the statement with the term most directly associated with it.</a:t>
            </a:r>
          </a:p>
        </p:txBody>
      </p:sp>
      <p:graphicFrame>
        <p:nvGraphicFramePr>
          <p:cNvPr id="5" name="Content Placeholder 14" descr="Table is accessible to screenreaders">
            <a:extLst>
              <a:ext uri="{FF2B5EF4-FFF2-40B4-BE49-F238E27FC236}">
                <a16:creationId xmlns:a16="http://schemas.microsoft.com/office/drawing/2014/main" id="{CA7E310D-659D-F724-1D55-6A363C6ABE66}"/>
              </a:ext>
            </a:extLst>
          </p:cNvPr>
          <p:cNvGraphicFramePr>
            <a:graphicFrameLocks noGrp="1"/>
          </p:cNvGraphicFramePr>
          <p:nvPr>
            <p:ph type="tbl" sz="quarter" idx="13"/>
            <p:extLst>
              <p:ext uri="{D42A27DB-BD31-4B8C-83A1-F6EECF244321}">
                <p14:modId xmlns:p14="http://schemas.microsoft.com/office/powerpoint/2010/main" val="175963369"/>
              </p:ext>
            </p:extLst>
          </p:nvPr>
        </p:nvGraphicFramePr>
        <p:xfrm>
          <a:off x="735520" y="2146965"/>
          <a:ext cx="7624255" cy="1243584"/>
        </p:xfrm>
        <a:graphic>
          <a:graphicData uri="http://schemas.openxmlformats.org/drawingml/2006/table">
            <a:tbl>
              <a:tblPr firstRow="1" bandRow="1">
                <a:tableStyleId>{2D5ABB26-0587-4C30-8999-92F81FD0307C}</a:tableStyleId>
              </a:tblPr>
              <a:tblGrid>
                <a:gridCol w="4807920">
                  <a:extLst>
                    <a:ext uri="{9D8B030D-6E8A-4147-A177-3AD203B41FA5}">
                      <a16:colId xmlns:a16="http://schemas.microsoft.com/office/drawing/2014/main" val="16366126"/>
                    </a:ext>
                  </a:extLst>
                </a:gridCol>
                <a:gridCol w="2816335">
                  <a:extLst>
                    <a:ext uri="{9D8B030D-6E8A-4147-A177-3AD203B41FA5}">
                      <a16:colId xmlns:a16="http://schemas.microsoft.com/office/drawing/2014/main" val="2230731633"/>
                    </a:ext>
                  </a:extLst>
                </a:gridCol>
              </a:tblGrid>
              <a:tr h="370840">
                <a:tc>
                  <a:txBody>
                    <a:bodyPr/>
                    <a:lstStyle/>
                    <a:p>
                      <a:pPr>
                        <a:lnSpc>
                          <a:spcPct val="100000"/>
                        </a:lnSpc>
                        <a:spcBef>
                          <a:spcPts val="1200"/>
                        </a:spcBef>
                      </a:pPr>
                      <a:r>
                        <a:rPr lang="en-US" altLang="en-US" sz="2600" b="0" baseline="0" dirty="0">
                          <a:solidFill>
                            <a:schemeClr val="tx1"/>
                          </a:solidFill>
                          <a:latin typeface="Calibri" panose="020F0502020204030204" pitchFamily="34" charset="0"/>
                        </a:rPr>
                        <a:t>Copyrights</a:t>
                      </a: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1200"/>
                        </a:spcBef>
                      </a:pPr>
                      <a:r>
                        <a:rPr lang="en-US" sz="2600" b="0" baseline="0" dirty="0">
                          <a:solidFill>
                            <a:schemeClr val="tx1"/>
                          </a:solidFill>
                          <a:latin typeface="Calibri" panose="020F0502020204030204" pitchFamily="34" charset="0"/>
                        </a:rPr>
                        <a:t>Depletion</a:t>
                      </a: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5799361"/>
                  </a:ext>
                </a:extLst>
              </a:tr>
              <a:tr h="370840">
                <a:tc>
                  <a:txBody>
                    <a:bodyPr/>
                    <a:lstStyle/>
                    <a:p>
                      <a:pPr>
                        <a:lnSpc>
                          <a:spcPct val="100000"/>
                        </a:lnSpc>
                        <a:spcBef>
                          <a:spcPts val="1200"/>
                        </a:spcBef>
                      </a:pPr>
                      <a:r>
                        <a:rPr lang="en-US" altLang="en-US" sz="2600" b="0" baseline="0" dirty="0">
                          <a:solidFill>
                            <a:schemeClr val="tx1"/>
                          </a:solidFill>
                          <a:latin typeface="Calibri" panose="020F0502020204030204" pitchFamily="34" charset="0"/>
                        </a:rPr>
                        <a:t>Intangible assets</a:t>
                      </a: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1200"/>
                        </a:spcBef>
                      </a:pPr>
                      <a:r>
                        <a:rPr lang="en-US" altLang="en-US" sz="2600" b="0" baseline="0" dirty="0">
                          <a:solidFill>
                            <a:schemeClr val="tx1"/>
                          </a:solidFill>
                          <a:latin typeface="Calibri" panose="020F0502020204030204" pitchFamily="34" charset="0"/>
                        </a:rPr>
                        <a:t>Franchises</a:t>
                      </a: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4483939"/>
                  </a:ext>
                </a:extLst>
              </a:tr>
              <a:tr h="370840">
                <a:tc>
                  <a:txBody>
                    <a:bodyPr/>
                    <a:lstStyle/>
                    <a:p>
                      <a:pPr>
                        <a:lnSpc>
                          <a:spcPct val="100000"/>
                        </a:lnSpc>
                        <a:spcBef>
                          <a:spcPts val="1200"/>
                        </a:spcBef>
                      </a:pPr>
                      <a:r>
                        <a:rPr lang="en-US" altLang="en-US" sz="2600" b="0" baseline="0" dirty="0">
                          <a:solidFill>
                            <a:schemeClr val="tx1"/>
                          </a:solidFill>
                          <a:latin typeface="Calibri" panose="020F0502020204030204" pitchFamily="34" charset="0"/>
                        </a:rPr>
                        <a:t>Research costs</a:t>
                      </a: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Bef>
                          <a:spcPts val="1200"/>
                        </a:spcBef>
                      </a:pPr>
                      <a:endParaRPr lang="en-US" sz="2600" baseline="0" dirty="0">
                        <a:solidFill>
                          <a:schemeClr val="tx1"/>
                        </a:solidFill>
                        <a:latin typeface="Calibri" panose="020F0502020204030204" pitchFamily="34" charset="0"/>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9545580"/>
                  </a:ext>
                </a:extLst>
              </a:tr>
            </a:tbl>
          </a:graphicData>
        </a:graphic>
      </p:graphicFrame>
      <p:sp>
        <p:nvSpPr>
          <p:cNvPr id="14" name="Content Placeholder 13">
            <a:extLst>
              <a:ext uri="{FF2B5EF4-FFF2-40B4-BE49-F238E27FC236}">
                <a16:creationId xmlns:a16="http://schemas.microsoft.com/office/drawing/2014/main" id="{1F51349C-6799-0A54-E177-753B3178EFF6}"/>
              </a:ext>
            </a:extLst>
          </p:cNvPr>
          <p:cNvSpPr>
            <a:spLocks noGrp="1"/>
          </p:cNvSpPr>
          <p:nvPr>
            <p:ph sz="quarter" idx="11"/>
          </p:nvPr>
        </p:nvSpPr>
        <p:spPr>
          <a:xfrm>
            <a:off x="448361" y="3437682"/>
            <a:ext cx="8393676" cy="2868849"/>
          </a:xfrm>
        </p:spPr>
        <p:txBody>
          <a:bodyPr>
            <a:noAutofit/>
          </a:bodyPr>
          <a:lstStyle/>
          <a:p>
            <a:pPr marL="263525" indent="-263525">
              <a:lnSpc>
                <a:spcPct val="100000"/>
              </a:lnSpc>
              <a:spcBef>
                <a:spcPts val="624"/>
              </a:spcBef>
              <a:buFont typeface="+mj-lt"/>
              <a:buAutoNum type="arabicPeriod"/>
            </a:pPr>
            <a:r>
              <a:rPr lang="en-US" sz="1800" b="0" i="0" u="none" strike="noStrike" baseline="0" dirty="0"/>
              <a:t>The allocation of the cost of an intangible asset to expense in a systematic manner.</a:t>
            </a:r>
          </a:p>
          <a:p>
            <a:pPr marL="263525" indent="-263525" algn="l">
              <a:lnSpc>
                <a:spcPct val="100000"/>
              </a:lnSpc>
              <a:spcBef>
                <a:spcPts val="624"/>
              </a:spcBef>
              <a:buFont typeface="+mj-lt"/>
              <a:buAutoNum type="arabicPeriod"/>
            </a:pPr>
            <a:r>
              <a:rPr lang="en-US" sz="1800" b="0" i="0" u="none" strike="noStrike" baseline="0" dirty="0"/>
              <a:t>Rights, privileges, and competitive advantages that result from the ownership of long-lived assets that do not possess physical substance. </a:t>
            </a:r>
          </a:p>
          <a:p>
            <a:pPr marL="263525" indent="-263525" algn="l">
              <a:lnSpc>
                <a:spcPct val="100000"/>
              </a:lnSpc>
              <a:spcBef>
                <a:spcPts val="624"/>
              </a:spcBef>
              <a:buFont typeface="+mj-lt"/>
              <a:buAutoNum type="arabicPeriod"/>
            </a:pPr>
            <a:r>
              <a:rPr lang="en-US" sz="1800" i="0" u="none" strike="noStrike" baseline="0" dirty="0"/>
              <a:t>An exclusive right granted by a government to reproduce and sell an artistic or published work.</a:t>
            </a:r>
          </a:p>
          <a:p>
            <a:pPr marL="263525" indent="-263525" algn="l">
              <a:lnSpc>
                <a:spcPct val="100000"/>
              </a:lnSpc>
              <a:spcBef>
                <a:spcPts val="624"/>
              </a:spcBef>
              <a:buFont typeface="+mj-lt"/>
              <a:buAutoNum type="arabicPeriod"/>
            </a:pPr>
            <a:r>
              <a:rPr lang="en-US" sz="1800" b="0" i="0" u="none" strike="noStrike" baseline="0" dirty="0"/>
              <a:t>A right to sell certain products or services, or use certain trademarks or trade names</a:t>
            </a:r>
            <a:r>
              <a:rPr lang="en-US" sz="1800" dirty="0"/>
              <a:t> </a:t>
            </a:r>
            <a:r>
              <a:rPr lang="en-US" sz="1800" b="0" i="0" u="none" strike="noStrike" baseline="0" dirty="0"/>
              <a:t>within a designated geographic area.</a:t>
            </a:r>
          </a:p>
          <a:p>
            <a:pPr marL="263525" indent="-263525" algn="l">
              <a:lnSpc>
                <a:spcPct val="100000"/>
              </a:lnSpc>
              <a:spcBef>
                <a:spcPts val="624"/>
              </a:spcBef>
              <a:buFont typeface="+mj-lt"/>
              <a:buAutoNum type="arabicPeriod"/>
            </a:pPr>
            <a:r>
              <a:rPr lang="en-US" sz="1800" i="0" u="none" strike="noStrike" baseline="0" dirty="0"/>
              <a:t>Costs incurred by a company that often lead to patents or new products. These costs must be expensed as incurred.</a:t>
            </a:r>
          </a:p>
        </p:txBody>
      </p:sp>
      <p:sp>
        <p:nvSpPr>
          <p:cNvPr id="10" name="Content Placeholder 5">
            <a:extLst>
              <a:ext uri="{FF2B5EF4-FFF2-40B4-BE49-F238E27FC236}">
                <a16:creationId xmlns:a16="http://schemas.microsoft.com/office/drawing/2014/main" id="{590C6774-41C7-10C0-7FBB-19527745677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2F27C692-78BF-C69C-4E83-6A56C2C3A482}"/>
                  </a:ext>
                </a:extLst>
              </p14:cNvPr>
              <p14:cNvContentPartPr/>
              <p14:nvPr/>
            </p14:nvContentPartPr>
            <p14:xfrm>
              <a:off x="7275960" y="2688859"/>
              <a:ext cx="265680" cy="327240"/>
            </p14:xfrm>
          </p:contentPart>
        </mc:Choice>
        <mc:Fallback>
          <p:pic>
            <p:nvPicPr>
              <p:cNvPr id="3" name="墨迹 2">
                <a:extLst>
                  <a:ext uri="{FF2B5EF4-FFF2-40B4-BE49-F238E27FC236}">
                    <a16:creationId xmlns:a16="http://schemas.microsoft.com/office/drawing/2014/main" id="{2F27C692-78BF-C69C-4E83-6A56C2C3A482}"/>
                  </a:ext>
                </a:extLst>
              </p:cNvPr>
              <p:cNvPicPr/>
              <p:nvPr/>
            </p:nvPicPr>
            <p:blipFill>
              <a:blip r:embed="rId3"/>
              <a:stretch>
                <a:fillRect/>
              </a:stretch>
            </p:blipFill>
            <p:spPr>
              <a:xfrm>
                <a:off x="7269840" y="2682739"/>
                <a:ext cx="27792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24206E89-A563-E7CA-DCDD-2A16F98CCD48}"/>
                  </a:ext>
                </a:extLst>
              </p14:cNvPr>
              <p14:cNvContentPartPr/>
              <p14:nvPr/>
            </p14:nvContentPartPr>
            <p14:xfrm>
              <a:off x="481320" y="4529539"/>
              <a:ext cx="982080" cy="349560"/>
            </p14:xfrm>
          </p:contentPart>
        </mc:Choice>
        <mc:Fallback>
          <p:pic>
            <p:nvPicPr>
              <p:cNvPr id="4" name="墨迹 3">
                <a:extLst>
                  <a:ext uri="{FF2B5EF4-FFF2-40B4-BE49-F238E27FC236}">
                    <a16:creationId xmlns:a16="http://schemas.microsoft.com/office/drawing/2014/main" id="{24206E89-A563-E7CA-DCDD-2A16F98CCD48}"/>
                  </a:ext>
                </a:extLst>
              </p:cNvPr>
              <p:cNvPicPr/>
              <p:nvPr/>
            </p:nvPicPr>
            <p:blipFill>
              <a:blip r:embed="rId5"/>
              <a:stretch>
                <a:fillRect/>
              </a:stretch>
            </p:blipFill>
            <p:spPr>
              <a:xfrm>
                <a:off x="475200" y="4523419"/>
                <a:ext cx="99432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墨迹 6">
                <a:extLst>
                  <a:ext uri="{FF2B5EF4-FFF2-40B4-BE49-F238E27FC236}">
                    <a16:creationId xmlns:a16="http://schemas.microsoft.com/office/drawing/2014/main" id="{70E26087-0ABA-7A00-BCF0-C3236AF8BF0A}"/>
                  </a:ext>
                </a:extLst>
              </p14:cNvPr>
              <p14:cNvContentPartPr/>
              <p14:nvPr/>
            </p14:nvContentPartPr>
            <p14:xfrm>
              <a:off x="493200" y="5227579"/>
              <a:ext cx="1172520" cy="457560"/>
            </p14:xfrm>
          </p:contentPart>
        </mc:Choice>
        <mc:Fallback>
          <p:pic>
            <p:nvPicPr>
              <p:cNvPr id="7" name="墨迹 6">
                <a:extLst>
                  <a:ext uri="{FF2B5EF4-FFF2-40B4-BE49-F238E27FC236}">
                    <a16:creationId xmlns:a16="http://schemas.microsoft.com/office/drawing/2014/main" id="{70E26087-0ABA-7A00-BCF0-C3236AF8BF0A}"/>
                  </a:ext>
                </a:extLst>
              </p:cNvPr>
              <p:cNvPicPr/>
              <p:nvPr/>
            </p:nvPicPr>
            <p:blipFill>
              <a:blip r:embed="rId7"/>
              <a:stretch>
                <a:fillRect/>
              </a:stretch>
            </p:blipFill>
            <p:spPr>
              <a:xfrm>
                <a:off x="487080" y="5221459"/>
                <a:ext cx="1184760" cy="469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墨迹 7">
                <a:extLst>
                  <a:ext uri="{FF2B5EF4-FFF2-40B4-BE49-F238E27FC236}">
                    <a16:creationId xmlns:a16="http://schemas.microsoft.com/office/drawing/2014/main" id="{42518166-6E68-16C3-F06E-600F38FAEA7D}"/>
                  </a:ext>
                </a:extLst>
              </p14:cNvPr>
              <p14:cNvContentPartPr/>
              <p14:nvPr/>
            </p14:nvContentPartPr>
            <p14:xfrm>
              <a:off x="2592360" y="2195659"/>
              <a:ext cx="403200" cy="496440"/>
            </p14:xfrm>
          </p:contentPart>
        </mc:Choice>
        <mc:Fallback>
          <p:pic>
            <p:nvPicPr>
              <p:cNvPr id="8" name="墨迹 7">
                <a:extLst>
                  <a:ext uri="{FF2B5EF4-FFF2-40B4-BE49-F238E27FC236}">
                    <a16:creationId xmlns:a16="http://schemas.microsoft.com/office/drawing/2014/main" id="{42518166-6E68-16C3-F06E-600F38FAEA7D}"/>
                  </a:ext>
                </a:extLst>
              </p:cNvPr>
              <p:cNvPicPr/>
              <p:nvPr/>
            </p:nvPicPr>
            <p:blipFill>
              <a:blip r:embed="rId9"/>
              <a:stretch>
                <a:fillRect/>
              </a:stretch>
            </p:blipFill>
            <p:spPr>
              <a:xfrm>
                <a:off x="2586240" y="2189539"/>
                <a:ext cx="41544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墨迹 8">
                <a:extLst>
                  <a:ext uri="{FF2B5EF4-FFF2-40B4-BE49-F238E27FC236}">
                    <a16:creationId xmlns:a16="http://schemas.microsoft.com/office/drawing/2014/main" id="{1ED4BC0C-6BF5-97A9-7902-FA9AFDE4BD96}"/>
                  </a:ext>
                </a:extLst>
              </p14:cNvPr>
              <p14:cNvContentPartPr/>
              <p14:nvPr/>
            </p14:nvContentPartPr>
            <p14:xfrm>
              <a:off x="529200" y="5823019"/>
              <a:ext cx="1315440" cy="388440"/>
            </p14:xfrm>
          </p:contentPart>
        </mc:Choice>
        <mc:Fallback>
          <p:pic>
            <p:nvPicPr>
              <p:cNvPr id="9" name="墨迹 8">
                <a:extLst>
                  <a:ext uri="{FF2B5EF4-FFF2-40B4-BE49-F238E27FC236}">
                    <a16:creationId xmlns:a16="http://schemas.microsoft.com/office/drawing/2014/main" id="{1ED4BC0C-6BF5-97A9-7902-FA9AFDE4BD96}"/>
                  </a:ext>
                </a:extLst>
              </p:cNvPr>
              <p:cNvPicPr/>
              <p:nvPr/>
            </p:nvPicPr>
            <p:blipFill>
              <a:blip r:embed="rId11"/>
              <a:stretch>
                <a:fillRect/>
              </a:stretch>
            </p:blipFill>
            <p:spPr>
              <a:xfrm>
                <a:off x="523080" y="5816899"/>
                <a:ext cx="1327680" cy="400680"/>
              </a:xfrm>
              <a:prstGeom prst="rect">
                <a:avLst/>
              </a:prstGeom>
            </p:spPr>
          </p:pic>
        </mc:Fallback>
      </mc:AlternateContent>
      <p:grpSp>
        <p:nvGrpSpPr>
          <p:cNvPr id="13" name="组合 12">
            <a:extLst>
              <a:ext uri="{FF2B5EF4-FFF2-40B4-BE49-F238E27FC236}">
                <a16:creationId xmlns:a16="http://schemas.microsoft.com/office/drawing/2014/main" id="{169C53AA-A4C8-B979-604F-1117C33CF004}"/>
              </a:ext>
            </a:extLst>
          </p:cNvPr>
          <p:cNvGrpSpPr/>
          <p:nvPr/>
        </p:nvGrpSpPr>
        <p:grpSpPr>
          <a:xfrm>
            <a:off x="2985840" y="3188179"/>
            <a:ext cx="156600" cy="230400"/>
            <a:chOff x="2985840" y="3188179"/>
            <a:chExt cx="156600" cy="230400"/>
          </a:xfrm>
        </p:grpSpPr>
        <mc:AlternateContent xmlns:mc="http://schemas.openxmlformats.org/markup-compatibility/2006">
          <mc:Choice xmlns:p14="http://schemas.microsoft.com/office/powerpoint/2010/main" Requires="p14">
            <p:contentPart p14:bwMode="auto" r:id="rId12">
              <p14:nvContentPartPr>
                <p14:cNvPr id="11" name="墨迹 10">
                  <a:extLst>
                    <a:ext uri="{FF2B5EF4-FFF2-40B4-BE49-F238E27FC236}">
                      <a16:creationId xmlns:a16="http://schemas.microsoft.com/office/drawing/2014/main" id="{508D3CC0-F9A1-DADC-2D0F-8E103603F3B9}"/>
                    </a:ext>
                  </a:extLst>
                </p14:cNvPr>
                <p14:cNvContentPartPr/>
                <p14:nvPr/>
              </p14:nvContentPartPr>
              <p14:xfrm>
                <a:off x="2985840" y="3188179"/>
                <a:ext cx="137520" cy="230400"/>
              </p14:xfrm>
            </p:contentPart>
          </mc:Choice>
          <mc:Fallback>
            <p:pic>
              <p:nvPicPr>
                <p:cNvPr id="11" name="墨迹 10">
                  <a:extLst>
                    <a:ext uri="{FF2B5EF4-FFF2-40B4-BE49-F238E27FC236}">
                      <a16:creationId xmlns:a16="http://schemas.microsoft.com/office/drawing/2014/main" id="{508D3CC0-F9A1-DADC-2D0F-8E103603F3B9}"/>
                    </a:ext>
                  </a:extLst>
                </p:cNvPr>
                <p:cNvPicPr/>
                <p:nvPr/>
              </p:nvPicPr>
              <p:blipFill>
                <a:blip r:embed="rId13"/>
                <a:stretch>
                  <a:fillRect/>
                </a:stretch>
              </p:blipFill>
              <p:spPr>
                <a:xfrm>
                  <a:off x="2979720" y="3182059"/>
                  <a:ext cx="1497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墨迹 11">
                  <a:extLst>
                    <a:ext uri="{FF2B5EF4-FFF2-40B4-BE49-F238E27FC236}">
                      <a16:creationId xmlns:a16="http://schemas.microsoft.com/office/drawing/2014/main" id="{CA148E2F-397F-49D8-77EF-86C0BAF2BE10}"/>
                    </a:ext>
                  </a:extLst>
                </p14:cNvPr>
                <p14:cNvContentPartPr/>
                <p14:nvPr/>
              </p14:nvContentPartPr>
              <p14:xfrm>
                <a:off x="3025800" y="3242179"/>
                <a:ext cx="116640" cy="360"/>
              </p14:xfrm>
            </p:contentPart>
          </mc:Choice>
          <mc:Fallback>
            <p:pic>
              <p:nvPicPr>
                <p:cNvPr id="12" name="墨迹 11">
                  <a:extLst>
                    <a:ext uri="{FF2B5EF4-FFF2-40B4-BE49-F238E27FC236}">
                      <a16:creationId xmlns:a16="http://schemas.microsoft.com/office/drawing/2014/main" id="{CA148E2F-397F-49D8-77EF-86C0BAF2BE10}"/>
                    </a:ext>
                  </a:extLst>
                </p:cNvPr>
                <p:cNvPicPr/>
                <p:nvPr/>
              </p:nvPicPr>
              <p:blipFill>
                <a:blip r:embed="rId15"/>
                <a:stretch>
                  <a:fillRect/>
                </a:stretch>
              </p:blipFill>
              <p:spPr>
                <a:xfrm>
                  <a:off x="3019680" y="3236059"/>
                  <a:ext cx="128880" cy="1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5" name="墨迹 14">
                <a:extLst>
                  <a:ext uri="{FF2B5EF4-FFF2-40B4-BE49-F238E27FC236}">
                    <a16:creationId xmlns:a16="http://schemas.microsoft.com/office/drawing/2014/main" id="{66B8655D-373A-15E6-F6D7-5961C263CCE7}"/>
                  </a:ext>
                </a:extLst>
              </p14:cNvPr>
              <p14:cNvContentPartPr/>
              <p14:nvPr/>
            </p14:nvContentPartPr>
            <p14:xfrm>
              <a:off x="547560" y="3922219"/>
              <a:ext cx="1109520" cy="304200"/>
            </p14:xfrm>
          </p:contentPart>
        </mc:Choice>
        <mc:Fallback>
          <p:pic>
            <p:nvPicPr>
              <p:cNvPr id="15" name="墨迹 14">
                <a:extLst>
                  <a:ext uri="{FF2B5EF4-FFF2-40B4-BE49-F238E27FC236}">
                    <a16:creationId xmlns:a16="http://schemas.microsoft.com/office/drawing/2014/main" id="{66B8655D-373A-15E6-F6D7-5961C263CCE7}"/>
                  </a:ext>
                </a:extLst>
              </p:cNvPr>
              <p:cNvPicPr/>
              <p:nvPr/>
            </p:nvPicPr>
            <p:blipFill>
              <a:blip r:embed="rId17"/>
              <a:stretch>
                <a:fillRect/>
              </a:stretch>
            </p:blipFill>
            <p:spPr>
              <a:xfrm>
                <a:off x="541440" y="3916099"/>
                <a:ext cx="112176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墨迹 15">
                <a:extLst>
                  <a:ext uri="{FF2B5EF4-FFF2-40B4-BE49-F238E27FC236}">
                    <a16:creationId xmlns:a16="http://schemas.microsoft.com/office/drawing/2014/main" id="{CC54E3F1-E80B-33A1-BAA1-46AFBCB218E3}"/>
                  </a:ext>
                </a:extLst>
              </p14:cNvPr>
              <p14:cNvContentPartPr/>
              <p14:nvPr/>
            </p14:nvContentPartPr>
            <p14:xfrm>
              <a:off x="3194280" y="2701099"/>
              <a:ext cx="646560" cy="260280"/>
            </p14:xfrm>
          </p:contentPart>
        </mc:Choice>
        <mc:Fallback>
          <p:pic>
            <p:nvPicPr>
              <p:cNvPr id="16" name="墨迹 15">
                <a:extLst>
                  <a:ext uri="{FF2B5EF4-FFF2-40B4-BE49-F238E27FC236}">
                    <a16:creationId xmlns:a16="http://schemas.microsoft.com/office/drawing/2014/main" id="{CC54E3F1-E80B-33A1-BAA1-46AFBCB218E3}"/>
                  </a:ext>
                </a:extLst>
              </p:cNvPr>
              <p:cNvPicPr/>
              <p:nvPr/>
            </p:nvPicPr>
            <p:blipFill>
              <a:blip r:embed="rId19"/>
              <a:stretch>
                <a:fillRect/>
              </a:stretch>
            </p:blipFill>
            <p:spPr>
              <a:xfrm>
                <a:off x="3188160" y="2694979"/>
                <a:ext cx="6588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墨迹 16">
                <a:extLst>
                  <a:ext uri="{FF2B5EF4-FFF2-40B4-BE49-F238E27FC236}">
                    <a16:creationId xmlns:a16="http://schemas.microsoft.com/office/drawing/2014/main" id="{B8F1231A-9B2C-891F-77F6-4AAD803914A7}"/>
                  </a:ext>
                </a:extLst>
              </p14:cNvPr>
              <p14:cNvContentPartPr/>
              <p14:nvPr/>
            </p14:nvContentPartPr>
            <p14:xfrm>
              <a:off x="7367040" y="2261539"/>
              <a:ext cx="14760" cy="318600"/>
            </p14:xfrm>
          </p:contentPart>
        </mc:Choice>
        <mc:Fallback>
          <p:pic>
            <p:nvPicPr>
              <p:cNvPr id="17" name="墨迹 16">
                <a:extLst>
                  <a:ext uri="{FF2B5EF4-FFF2-40B4-BE49-F238E27FC236}">
                    <a16:creationId xmlns:a16="http://schemas.microsoft.com/office/drawing/2014/main" id="{B8F1231A-9B2C-891F-77F6-4AAD803914A7}"/>
                  </a:ext>
                </a:extLst>
              </p:cNvPr>
              <p:cNvPicPr/>
              <p:nvPr/>
            </p:nvPicPr>
            <p:blipFill>
              <a:blip r:embed="rId21"/>
              <a:stretch>
                <a:fillRect/>
              </a:stretch>
            </p:blipFill>
            <p:spPr>
              <a:xfrm>
                <a:off x="7360920" y="2255419"/>
                <a:ext cx="27000" cy="330840"/>
              </a:xfrm>
              <a:prstGeom prst="rect">
                <a:avLst/>
              </a:prstGeom>
            </p:spPr>
          </p:pic>
        </mc:Fallback>
      </mc:AlternateContent>
      <p:grpSp>
        <p:nvGrpSpPr>
          <p:cNvPr id="25" name="组合 24">
            <a:extLst>
              <a:ext uri="{FF2B5EF4-FFF2-40B4-BE49-F238E27FC236}">
                <a16:creationId xmlns:a16="http://schemas.microsoft.com/office/drawing/2014/main" id="{5A3B08D3-522F-F9D2-E55F-62F458647522}"/>
              </a:ext>
            </a:extLst>
          </p:cNvPr>
          <p:cNvGrpSpPr/>
          <p:nvPr/>
        </p:nvGrpSpPr>
        <p:grpSpPr>
          <a:xfrm>
            <a:off x="1988640" y="1704107"/>
            <a:ext cx="6058080" cy="1715400"/>
            <a:chOff x="1988640" y="1704107"/>
            <a:chExt cx="6058080" cy="1715400"/>
          </a:xfrm>
        </p:grpSpPr>
        <mc:AlternateContent xmlns:mc="http://schemas.openxmlformats.org/markup-compatibility/2006">
          <mc:Choice xmlns:p14="http://schemas.microsoft.com/office/powerpoint/2010/main" Requires="p14">
            <p:contentPart p14:bwMode="auto" r:id="rId22">
              <p14:nvContentPartPr>
                <p14:cNvPr id="18" name="墨迹 17">
                  <a:extLst>
                    <a:ext uri="{FF2B5EF4-FFF2-40B4-BE49-F238E27FC236}">
                      <a16:creationId xmlns:a16="http://schemas.microsoft.com/office/drawing/2014/main" id="{7EA9FA24-D37C-4472-1987-FE1E4E702A19}"/>
                    </a:ext>
                  </a:extLst>
                </p14:cNvPr>
                <p14:cNvContentPartPr/>
                <p14:nvPr/>
              </p14:nvContentPartPr>
              <p14:xfrm>
                <a:off x="1988640" y="1704107"/>
                <a:ext cx="1361520" cy="1103040"/>
              </p14:xfrm>
            </p:contentPart>
          </mc:Choice>
          <mc:Fallback>
            <p:pic>
              <p:nvPicPr>
                <p:cNvPr id="18" name="墨迹 17">
                  <a:extLst>
                    <a:ext uri="{FF2B5EF4-FFF2-40B4-BE49-F238E27FC236}">
                      <a16:creationId xmlns:a16="http://schemas.microsoft.com/office/drawing/2014/main" id="{7EA9FA24-D37C-4472-1987-FE1E4E702A19}"/>
                    </a:ext>
                  </a:extLst>
                </p:cNvPr>
                <p:cNvPicPr/>
                <p:nvPr/>
              </p:nvPicPr>
              <p:blipFill>
                <a:blip r:embed="rId23"/>
                <a:stretch>
                  <a:fillRect/>
                </a:stretch>
              </p:blipFill>
              <p:spPr>
                <a:xfrm>
                  <a:off x="1982520" y="1697987"/>
                  <a:ext cx="1373760" cy="1115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墨迹 18">
                  <a:extLst>
                    <a:ext uri="{FF2B5EF4-FFF2-40B4-BE49-F238E27FC236}">
                      <a16:creationId xmlns:a16="http://schemas.microsoft.com/office/drawing/2014/main" id="{A5800BA0-1463-4BF8-D2BB-5D04AE0BB73D}"/>
                    </a:ext>
                  </a:extLst>
                </p14:cNvPr>
                <p14:cNvContentPartPr/>
                <p14:nvPr/>
              </p14:nvContentPartPr>
              <p14:xfrm>
                <a:off x="6812640" y="2422667"/>
                <a:ext cx="1234080" cy="902880"/>
              </p14:xfrm>
            </p:contentPart>
          </mc:Choice>
          <mc:Fallback>
            <p:pic>
              <p:nvPicPr>
                <p:cNvPr id="19" name="墨迹 18">
                  <a:extLst>
                    <a:ext uri="{FF2B5EF4-FFF2-40B4-BE49-F238E27FC236}">
                      <a16:creationId xmlns:a16="http://schemas.microsoft.com/office/drawing/2014/main" id="{A5800BA0-1463-4BF8-D2BB-5D04AE0BB73D}"/>
                    </a:ext>
                  </a:extLst>
                </p:cNvPr>
                <p:cNvPicPr/>
                <p:nvPr/>
              </p:nvPicPr>
              <p:blipFill>
                <a:blip r:embed="rId25"/>
                <a:stretch>
                  <a:fillRect/>
                </a:stretch>
              </p:blipFill>
              <p:spPr>
                <a:xfrm>
                  <a:off x="6806520" y="2416547"/>
                  <a:ext cx="1246320" cy="915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墨迹 19">
                  <a:extLst>
                    <a:ext uri="{FF2B5EF4-FFF2-40B4-BE49-F238E27FC236}">
                      <a16:creationId xmlns:a16="http://schemas.microsoft.com/office/drawing/2014/main" id="{0D5231A2-5CE7-8619-3165-E8D12B01AE1E}"/>
                    </a:ext>
                  </a:extLst>
                </p14:cNvPr>
                <p14:cNvContentPartPr/>
                <p14:nvPr/>
              </p14:nvContentPartPr>
              <p14:xfrm>
                <a:off x="3350520" y="2243747"/>
                <a:ext cx="3245760" cy="882720"/>
              </p14:xfrm>
            </p:contentPart>
          </mc:Choice>
          <mc:Fallback>
            <p:pic>
              <p:nvPicPr>
                <p:cNvPr id="20" name="墨迹 19">
                  <a:extLst>
                    <a:ext uri="{FF2B5EF4-FFF2-40B4-BE49-F238E27FC236}">
                      <a16:creationId xmlns:a16="http://schemas.microsoft.com/office/drawing/2014/main" id="{0D5231A2-5CE7-8619-3165-E8D12B01AE1E}"/>
                    </a:ext>
                  </a:extLst>
                </p:cNvPr>
                <p:cNvPicPr/>
                <p:nvPr/>
              </p:nvPicPr>
              <p:blipFill>
                <a:blip r:embed="rId27"/>
                <a:stretch>
                  <a:fillRect/>
                </a:stretch>
              </p:blipFill>
              <p:spPr>
                <a:xfrm>
                  <a:off x="3344400" y="2237627"/>
                  <a:ext cx="3258000" cy="894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墨迹 20">
                  <a:extLst>
                    <a:ext uri="{FF2B5EF4-FFF2-40B4-BE49-F238E27FC236}">
                      <a16:creationId xmlns:a16="http://schemas.microsoft.com/office/drawing/2014/main" id="{78AFE672-F4FC-3796-4B45-604ACBEAAB46}"/>
                    </a:ext>
                  </a:extLst>
                </p14:cNvPr>
                <p14:cNvContentPartPr/>
                <p14:nvPr/>
              </p14:nvContentPartPr>
              <p14:xfrm>
                <a:off x="6176880" y="2935307"/>
                <a:ext cx="542880" cy="372960"/>
              </p14:xfrm>
            </p:contentPart>
          </mc:Choice>
          <mc:Fallback>
            <p:pic>
              <p:nvPicPr>
                <p:cNvPr id="21" name="墨迹 20">
                  <a:extLst>
                    <a:ext uri="{FF2B5EF4-FFF2-40B4-BE49-F238E27FC236}">
                      <a16:creationId xmlns:a16="http://schemas.microsoft.com/office/drawing/2014/main" id="{78AFE672-F4FC-3796-4B45-604ACBEAAB46}"/>
                    </a:ext>
                  </a:extLst>
                </p:cNvPr>
                <p:cNvPicPr/>
                <p:nvPr/>
              </p:nvPicPr>
              <p:blipFill>
                <a:blip r:embed="rId29"/>
                <a:stretch>
                  <a:fillRect/>
                </a:stretch>
              </p:blipFill>
              <p:spPr>
                <a:xfrm>
                  <a:off x="6170760" y="2929187"/>
                  <a:ext cx="55512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墨迹 21">
                  <a:extLst>
                    <a:ext uri="{FF2B5EF4-FFF2-40B4-BE49-F238E27FC236}">
                      <a16:creationId xmlns:a16="http://schemas.microsoft.com/office/drawing/2014/main" id="{A85C397A-8283-21BA-EC5C-31B019DC24F5}"/>
                    </a:ext>
                  </a:extLst>
                </p14:cNvPr>
                <p14:cNvContentPartPr/>
                <p14:nvPr/>
              </p14:nvContentPartPr>
              <p14:xfrm>
                <a:off x="3407760" y="2165267"/>
                <a:ext cx="676800" cy="543960"/>
              </p14:xfrm>
            </p:contentPart>
          </mc:Choice>
          <mc:Fallback>
            <p:pic>
              <p:nvPicPr>
                <p:cNvPr id="22" name="墨迹 21">
                  <a:extLst>
                    <a:ext uri="{FF2B5EF4-FFF2-40B4-BE49-F238E27FC236}">
                      <a16:creationId xmlns:a16="http://schemas.microsoft.com/office/drawing/2014/main" id="{A85C397A-8283-21BA-EC5C-31B019DC24F5}"/>
                    </a:ext>
                  </a:extLst>
                </p:cNvPr>
                <p:cNvPicPr/>
                <p:nvPr/>
              </p:nvPicPr>
              <p:blipFill>
                <a:blip r:embed="rId31"/>
                <a:stretch>
                  <a:fillRect/>
                </a:stretch>
              </p:blipFill>
              <p:spPr>
                <a:xfrm>
                  <a:off x="3401640" y="2159147"/>
                  <a:ext cx="68904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墨迹 22">
                  <a:extLst>
                    <a:ext uri="{FF2B5EF4-FFF2-40B4-BE49-F238E27FC236}">
                      <a16:creationId xmlns:a16="http://schemas.microsoft.com/office/drawing/2014/main" id="{075D4895-5AAC-3071-AB1E-227A0C7DA90B}"/>
                    </a:ext>
                  </a:extLst>
                </p14:cNvPr>
                <p14:cNvContentPartPr/>
                <p14:nvPr/>
              </p14:nvContentPartPr>
              <p14:xfrm>
                <a:off x="4908960" y="2057267"/>
                <a:ext cx="663480" cy="1362240"/>
              </p14:xfrm>
            </p:contentPart>
          </mc:Choice>
          <mc:Fallback>
            <p:pic>
              <p:nvPicPr>
                <p:cNvPr id="23" name="墨迹 22">
                  <a:extLst>
                    <a:ext uri="{FF2B5EF4-FFF2-40B4-BE49-F238E27FC236}">
                      <a16:creationId xmlns:a16="http://schemas.microsoft.com/office/drawing/2014/main" id="{075D4895-5AAC-3071-AB1E-227A0C7DA90B}"/>
                    </a:ext>
                  </a:extLst>
                </p:cNvPr>
                <p:cNvPicPr/>
                <p:nvPr/>
              </p:nvPicPr>
              <p:blipFill>
                <a:blip r:embed="rId33"/>
                <a:stretch>
                  <a:fillRect/>
                </a:stretch>
              </p:blipFill>
              <p:spPr>
                <a:xfrm>
                  <a:off x="4902840" y="2051147"/>
                  <a:ext cx="675720" cy="1374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墨迹 23">
                  <a:extLst>
                    <a:ext uri="{FF2B5EF4-FFF2-40B4-BE49-F238E27FC236}">
                      <a16:creationId xmlns:a16="http://schemas.microsoft.com/office/drawing/2014/main" id="{B11A6541-3028-9B3A-45AD-6378972582B7}"/>
                    </a:ext>
                  </a:extLst>
                </p14:cNvPr>
                <p14:cNvContentPartPr/>
                <p14:nvPr/>
              </p14:nvContentPartPr>
              <p14:xfrm>
                <a:off x="4848120" y="2267867"/>
                <a:ext cx="674640" cy="1074960"/>
              </p14:xfrm>
            </p:contentPart>
          </mc:Choice>
          <mc:Fallback>
            <p:pic>
              <p:nvPicPr>
                <p:cNvPr id="24" name="墨迹 23">
                  <a:extLst>
                    <a:ext uri="{FF2B5EF4-FFF2-40B4-BE49-F238E27FC236}">
                      <a16:creationId xmlns:a16="http://schemas.microsoft.com/office/drawing/2014/main" id="{B11A6541-3028-9B3A-45AD-6378972582B7}"/>
                    </a:ext>
                  </a:extLst>
                </p:cNvPr>
                <p:cNvPicPr/>
                <p:nvPr/>
              </p:nvPicPr>
              <p:blipFill>
                <a:blip r:embed="rId35"/>
                <a:stretch>
                  <a:fillRect/>
                </a:stretch>
              </p:blipFill>
              <p:spPr>
                <a:xfrm>
                  <a:off x="4842000" y="2261747"/>
                  <a:ext cx="686880" cy="1087200"/>
                </a:xfrm>
                <a:prstGeom prst="rect">
                  <a:avLst/>
                </a:prstGeom>
              </p:spPr>
            </p:pic>
          </mc:Fallback>
        </mc:AlternateContent>
      </p:grpSp>
    </p:spTree>
    <p:extLst>
      <p:ext uri="{BB962C8B-B14F-4D97-AF65-F5344CB8AC3E}">
        <p14:creationId xmlns:p14="http://schemas.microsoft.com/office/powerpoint/2010/main" val="36764196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E28B5-518A-FAC2-F91E-B1BF175F2E64}"/>
              </a:ext>
            </a:extLst>
          </p:cNvPr>
          <p:cNvSpPr>
            <a:spLocks noGrp="1"/>
          </p:cNvSpPr>
          <p:nvPr>
            <p:ph type="title"/>
          </p:nvPr>
        </p:nvSpPr>
        <p:spPr>
          <a:xfrm>
            <a:off x="513862" y="179109"/>
            <a:ext cx="8115302" cy="1130458"/>
          </a:xfrm>
        </p:spPr>
        <p:txBody>
          <a:bodyPr>
            <a:noAutofit/>
          </a:bodyPr>
          <a:lstStyle/>
          <a:p>
            <a:r>
              <a:rPr lang="en-US" dirty="0"/>
              <a:t>DO IT! 4: Classification Concepts – Solution 1 of 2</a:t>
            </a:r>
            <a:endParaRPr lang="en-IN" dirty="0"/>
          </a:p>
        </p:txBody>
      </p:sp>
      <p:sp>
        <p:nvSpPr>
          <p:cNvPr id="6" name="Content Placeholder 5">
            <a:extLst>
              <a:ext uri="{FF2B5EF4-FFF2-40B4-BE49-F238E27FC236}">
                <a16:creationId xmlns:a16="http://schemas.microsoft.com/office/drawing/2014/main" id="{D49AD243-DA9F-CF9E-FC82-3A1007FC1B2B}"/>
              </a:ext>
            </a:extLst>
          </p:cNvPr>
          <p:cNvSpPr>
            <a:spLocks noGrp="1"/>
          </p:cNvSpPr>
          <p:nvPr>
            <p:ph sz="quarter" idx="10"/>
          </p:nvPr>
        </p:nvSpPr>
        <p:spPr>
          <a:xfrm>
            <a:off x="514350" y="1679575"/>
            <a:ext cx="8115300" cy="4579823"/>
          </a:xfrm>
        </p:spPr>
        <p:txBody>
          <a:bodyPr>
            <a:normAutofit/>
          </a:bodyPr>
          <a:lstStyle/>
          <a:p>
            <a:pPr marL="514350" indent="-514350">
              <a:lnSpc>
                <a:spcPct val="100000"/>
              </a:lnSpc>
              <a:spcBef>
                <a:spcPts val="624"/>
              </a:spcBef>
              <a:buFont typeface="+mj-lt"/>
              <a:buAutoNum type="arabicPeriod"/>
            </a:pPr>
            <a:r>
              <a:rPr lang="en-US" sz="2800" dirty="0"/>
              <a:t>The allocation of the cost of a natural resource in a rational and systematic manner.  </a:t>
            </a:r>
            <a:r>
              <a:rPr lang="en-US" sz="2800" b="1" dirty="0"/>
              <a:t>Depletion</a:t>
            </a:r>
          </a:p>
          <a:p>
            <a:pPr marL="514350" indent="-514350">
              <a:lnSpc>
                <a:spcPct val="100000"/>
              </a:lnSpc>
              <a:spcBef>
                <a:spcPts val="624"/>
              </a:spcBef>
              <a:buFont typeface="+mj-lt"/>
              <a:buAutoNum type="arabicPeriod"/>
            </a:pPr>
            <a:r>
              <a:rPr lang="en-US" sz="2800" dirty="0"/>
              <a:t>Rights, privileges, and competitive advantages that result from the ownership of long-lived assets that do not possess physical substance. </a:t>
            </a:r>
            <a:r>
              <a:rPr lang="en-US" sz="2800" b="1" dirty="0"/>
              <a:t>Intangible assets</a:t>
            </a:r>
          </a:p>
          <a:p>
            <a:pPr marL="514350" indent="-514350">
              <a:lnSpc>
                <a:spcPct val="100000"/>
              </a:lnSpc>
              <a:spcBef>
                <a:spcPts val="624"/>
              </a:spcBef>
              <a:buFont typeface="+mj-lt"/>
              <a:buAutoNum type="arabicPeriod"/>
            </a:pPr>
            <a:r>
              <a:rPr lang="en-US" sz="2800" dirty="0"/>
              <a:t>An exclusive right granted by the government to reproduce and sell an artistic or published work.  </a:t>
            </a:r>
            <a:r>
              <a:rPr lang="en-US" sz="2800" b="1" dirty="0"/>
              <a:t>Copyrights</a:t>
            </a:r>
          </a:p>
        </p:txBody>
      </p:sp>
      <p:sp>
        <p:nvSpPr>
          <p:cNvPr id="12" name="Content Placeholder 5">
            <a:extLst>
              <a:ext uri="{FF2B5EF4-FFF2-40B4-BE49-F238E27FC236}">
                <a16:creationId xmlns:a16="http://schemas.microsoft.com/office/drawing/2014/main" id="{E1BBD5F6-6ED0-EC33-2308-6ECD34AE6F2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551218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E28B5-518A-FAC2-F91E-B1BF175F2E64}"/>
              </a:ext>
            </a:extLst>
          </p:cNvPr>
          <p:cNvSpPr>
            <a:spLocks noGrp="1"/>
          </p:cNvSpPr>
          <p:nvPr>
            <p:ph type="title"/>
          </p:nvPr>
        </p:nvSpPr>
        <p:spPr>
          <a:xfrm>
            <a:off x="513862" y="179107"/>
            <a:ext cx="8115302" cy="1036190"/>
          </a:xfrm>
        </p:spPr>
        <p:txBody>
          <a:bodyPr>
            <a:noAutofit/>
          </a:bodyPr>
          <a:lstStyle/>
          <a:p>
            <a:r>
              <a:rPr lang="en-US" dirty="0"/>
              <a:t>DO IT! 4: Classification Concepts – Solution 2 of 2</a:t>
            </a:r>
            <a:endParaRPr lang="en-IN" dirty="0"/>
          </a:p>
        </p:txBody>
      </p:sp>
      <p:sp>
        <p:nvSpPr>
          <p:cNvPr id="6" name="Content Placeholder 5">
            <a:extLst>
              <a:ext uri="{FF2B5EF4-FFF2-40B4-BE49-F238E27FC236}">
                <a16:creationId xmlns:a16="http://schemas.microsoft.com/office/drawing/2014/main" id="{D49AD243-DA9F-CF9E-FC82-3A1007FC1B2B}"/>
              </a:ext>
            </a:extLst>
          </p:cNvPr>
          <p:cNvSpPr>
            <a:spLocks noGrp="1"/>
          </p:cNvSpPr>
          <p:nvPr>
            <p:ph sz="quarter" idx="10"/>
          </p:nvPr>
        </p:nvSpPr>
        <p:spPr>
          <a:xfrm>
            <a:off x="514350" y="1679575"/>
            <a:ext cx="8115300" cy="4579823"/>
          </a:xfrm>
        </p:spPr>
        <p:txBody>
          <a:bodyPr>
            <a:normAutofit/>
          </a:bodyPr>
          <a:lstStyle/>
          <a:p>
            <a:pPr marL="514350" indent="-514350">
              <a:lnSpc>
                <a:spcPct val="100000"/>
              </a:lnSpc>
              <a:spcBef>
                <a:spcPts val="624"/>
              </a:spcBef>
              <a:buFont typeface="+mj-lt"/>
              <a:buAutoNum type="arabicPeriod" startAt="4"/>
            </a:pPr>
            <a:r>
              <a:rPr lang="en-US" sz="2800" dirty="0"/>
              <a:t>A right to sell certain products or services or to use certain trademarks or trade names within a designated geographic area. </a:t>
            </a:r>
            <a:r>
              <a:rPr lang="en-US" sz="2800" b="1" dirty="0"/>
              <a:t>Franchises</a:t>
            </a:r>
          </a:p>
          <a:p>
            <a:pPr marL="514350" indent="-514350">
              <a:lnSpc>
                <a:spcPct val="100000"/>
              </a:lnSpc>
              <a:spcBef>
                <a:spcPts val="624"/>
              </a:spcBef>
              <a:buFont typeface="+mj-lt"/>
              <a:buAutoNum type="arabicPeriod" startAt="4"/>
            </a:pPr>
            <a:r>
              <a:rPr lang="en-US" sz="2800" dirty="0"/>
              <a:t>Costs incurred by a company that often lead to patents or new products. These costs must be expensed as incurred. </a:t>
            </a:r>
            <a:r>
              <a:rPr lang="en-US" sz="2800" b="1" dirty="0"/>
              <a:t>Research costs</a:t>
            </a:r>
          </a:p>
        </p:txBody>
      </p:sp>
      <p:sp>
        <p:nvSpPr>
          <p:cNvPr id="12" name="Content Placeholder 5">
            <a:extLst>
              <a:ext uri="{FF2B5EF4-FFF2-40B4-BE49-F238E27FC236}">
                <a16:creationId xmlns:a16="http://schemas.microsoft.com/office/drawing/2014/main" id="{FAD7518E-5D83-4BDA-0140-54F1EA4558B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0678941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235106"/>
            <a:ext cx="8115301" cy="2387788"/>
          </a:xfrm>
        </p:spPr>
        <p:txBody>
          <a:bodyPr>
            <a:noAutofit/>
          </a:bodyPr>
          <a:lstStyle/>
          <a:p>
            <a:r>
              <a:rPr lang="en-GB" dirty="0"/>
              <a:t>Learning Objective 5</a:t>
            </a:r>
            <a:br>
              <a:rPr lang="en-GB" dirty="0"/>
            </a:br>
            <a:r>
              <a:rPr lang="en-US" dirty="0"/>
              <a:t>Discuss How Plant Assets, Natural Resources, and Intangible Assets are Reported and Analyzed.</a:t>
            </a:r>
            <a:endParaRPr lang="en-IN" dirty="0"/>
          </a:p>
        </p:txBody>
      </p:sp>
      <p:sp>
        <p:nvSpPr>
          <p:cNvPr id="15" name="Content Placeholder 5">
            <a:extLst>
              <a:ext uri="{FF2B5EF4-FFF2-40B4-BE49-F238E27FC236}">
                <a16:creationId xmlns:a16="http://schemas.microsoft.com/office/drawing/2014/main" id="{549029A1-B056-C761-2879-EE2D69DA613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708386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Depreciation Methods</a:t>
            </a:r>
            <a:endParaRPr lang="en-IN" dirty="0"/>
          </a:p>
        </p:txBody>
      </p:sp>
      <p:sp>
        <p:nvSpPr>
          <p:cNvPr id="5" name="Content Placeholder 4">
            <a:extLst>
              <a:ext uri="{FF2B5EF4-FFF2-40B4-BE49-F238E27FC236}">
                <a16:creationId xmlns:a16="http://schemas.microsoft.com/office/drawing/2014/main" id="{E54AF368-C68E-3A0A-A42C-1384C39CD44C}"/>
              </a:ext>
            </a:extLst>
          </p:cNvPr>
          <p:cNvSpPr>
            <a:spLocks noGrp="1"/>
          </p:cNvSpPr>
          <p:nvPr>
            <p:ph sz="quarter" idx="12"/>
          </p:nvPr>
        </p:nvSpPr>
        <p:spPr/>
        <p:txBody>
          <a:bodyPr/>
          <a:lstStyle/>
          <a:p>
            <a:pPr marL="0" indent="0">
              <a:buNone/>
            </a:pPr>
            <a:r>
              <a:rPr lang="en-US" dirty="0"/>
              <a:t>Management selects the method it believes best measures an asset’s contribution to revenue over its useful life.</a:t>
            </a:r>
          </a:p>
          <a:p>
            <a:pPr marL="0" indent="0">
              <a:buNone/>
            </a:pPr>
            <a:r>
              <a:rPr lang="en-US" dirty="0"/>
              <a:t>Examples include:</a:t>
            </a:r>
          </a:p>
          <a:p>
            <a:pPr marL="514350" indent="-514350">
              <a:buFont typeface="+mj-lt"/>
              <a:buAutoNum type="arabicParenR"/>
            </a:pPr>
            <a:r>
              <a:rPr lang="en-US" dirty="0"/>
              <a:t>Straight-line method</a:t>
            </a:r>
          </a:p>
          <a:p>
            <a:pPr marL="514350" indent="-514350">
              <a:buFont typeface="+mj-lt"/>
              <a:buAutoNum type="arabicParenR"/>
            </a:pPr>
            <a:r>
              <a:rPr lang="en-US" dirty="0"/>
              <a:t>Units-of-activity method</a:t>
            </a:r>
          </a:p>
          <a:p>
            <a:pPr marL="514350" indent="-514350">
              <a:buFont typeface="+mj-lt"/>
              <a:buAutoNum type="arabicParenR"/>
            </a:pPr>
            <a:r>
              <a:rPr lang="en-US" dirty="0"/>
              <a:t>Declining-balance method</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2463193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91CD-1DB4-CAAD-C60E-65C80CF2D622}"/>
              </a:ext>
            </a:extLst>
          </p:cNvPr>
          <p:cNvSpPr>
            <a:spLocks noGrp="1"/>
          </p:cNvSpPr>
          <p:nvPr>
            <p:ph type="title"/>
          </p:nvPr>
        </p:nvSpPr>
        <p:spPr/>
        <p:txBody>
          <a:bodyPr/>
          <a:lstStyle/>
          <a:p>
            <a:r>
              <a:rPr lang="en-US" dirty="0"/>
              <a:t>Presentation</a:t>
            </a:r>
            <a:endParaRPr lang="en-IN" dirty="0"/>
          </a:p>
        </p:txBody>
      </p:sp>
      <p:sp>
        <p:nvSpPr>
          <p:cNvPr id="3" name="Content Placeholder 2">
            <a:extLst>
              <a:ext uri="{FF2B5EF4-FFF2-40B4-BE49-F238E27FC236}">
                <a16:creationId xmlns:a16="http://schemas.microsoft.com/office/drawing/2014/main" id="{31F1299A-A452-5A7E-96F2-DDCC6DC216C1}"/>
              </a:ext>
            </a:extLst>
          </p:cNvPr>
          <p:cNvSpPr>
            <a:spLocks noGrp="1"/>
          </p:cNvSpPr>
          <p:nvPr>
            <p:ph sz="quarter" idx="12"/>
          </p:nvPr>
        </p:nvSpPr>
        <p:spPr/>
        <p:txBody>
          <a:bodyPr>
            <a:noAutofit/>
          </a:bodyPr>
          <a:lstStyle/>
          <a:p>
            <a:r>
              <a:rPr lang="en-US" dirty="0"/>
              <a:t>Usually, companies combine plant assets and natural resources under “Property, plant, and equipment” in the statement of financial position</a:t>
            </a:r>
          </a:p>
          <a:p>
            <a:r>
              <a:rPr lang="en-US" dirty="0"/>
              <a:t>Intangible assets are shown separately</a:t>
            </a:r>
          </a:p>
        </p:txBody>
      </p:sp>
      <p:sp>
        <p:nvSpPr>
          <p:cNvPr id="5" name="Content Placeholder 5">
            <a:extLst>
              <a:ext uri="{FF2B5EF4-FFF2-40B4-BE49-F238E27FC236}">
                <a16:creationId xmlns:a16="http://schemas.microsoft.com/office/drawing/2014/main" id="{DFE21C21-8C35-FF80-0FC7-13B3918780D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840593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Statement Presentation</a:t>
            </a:r>
            <a:endParaRPr lang="en-IN" dirty="0"/>
          </a:p>
        </p:txBody>
      </p:sp>
      <p:pic>
        <p:nvPicPr>
          <p:cNvPr id="6" name="Picture Placeholder 5" descr="A statement presents a three-line heading consisting of the name of the company, Artex Enterprises; the type of statement, Statement of Financial Position (partial), and value in which the statement is prepared, (in billions). There are four columns, the first presenting the account labels, and the other three columns presenting the respective amount and totals. There are two sub-sections. The first subsection is, Property, plant, and equipment. The following account names are listed in this section slightly indented with the respective amounts listed in the three numeric columns: Gold mine, with the amount of Yen 530 listed in the first numeric column. Less: Accumulated depletion, with the amount, 210 are listed the first numeric column. The difference amount of 210 and Yen 530 is 320, which appears in the second numeric column adjacent to the amount, 210. Land with the amount, 600 listed in the second numeric column; Building with the amount, 7,600 listed in the first numeric column; Less: Accumulated depreciation-buildings with the amount 500 presented in the first numeric column. The difference amount of 7,600 and 500 is 7,100, which appears in the second numeric column adjacent to the amount, 500. Equipment with the amount, 3,870 and Less: Accumulated depreciation-equipment with the amount, 620 are listed the first numeric column. The difference amount of 3,870 and 620 is 3,250, which appears in the second numeric column adjacent to the amount, 620. The amounts are totaled as Yen 11,270, presented in the third numeric column, and the label appears in the first column as: Total property, plant, and equipment. The second subsection is Intangible assets. The following account names are listed in this section slightly indented with the respective amounts listed in the second numeric column: Patents, 440; Trademarks, 180; Goodwill, 900. The amounts are totaled as 1,520 and presented in the third numeric column adjacent to the amount 900. The amounts of Yen 11,270, and 1,520 in the third numeric column are totaled as Yen 12,790, with the label, Total assets appearing in the first column.">
            <a:extLst>
              <a:ext uri="{FF2B5EF4-FFF2-40B4-BE49-F238E27FC236}">
                <a16:creationId xmlns:a16="http://schemas.microsoft.com/office/drawing/2014/main" id="{7209BD77-82D2-0B3F-68CB-7DBE950CF5E3}"/>
              </a:ext>
            </a:extLst>
          </p:cNvPr>
          <p:cNvPicPr>
            <a:picLocks noGrp="1" noChangeAspect="1"/>
          </p:cNvPicPr>
          <p:nvPr>
            <p:ph type="pic" sz="quarter" idx="17"/>
          </p:nvPr>
        </p:nvPicPr>
        <p:blipFill rotWithShape="1">
          <a:blip r:embed="rId2"/>
          <a:stretch/>
        </p:blipFill>
        <p:spPr>
          <a:xfrm>
            <a:off x="757670" y="1349822"/>
            <a:ext cx="7628660" cy="4494068"/>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513862" y="5932266"/>
            <a:ext cx="8328480" cy="433930"/>
          </a:xfrm>
        </p:spPr>
        <p:txBody>
          <a:bodyPr>
            <a:noAutofit/>
          </a:bodyPr>
          <a:lstStyle/>
          <a:p>
            <a:pPr marL="0" indent="0">
              <a:buNone/>
            </a:pPr>
            <a:r>
              <a:rPr lang="en-US" altLang="en-US" sz="1800" b="1" dirty="0"/>
              <a:t>Illustration 9.23: </a:t>
            </a:r>
            <a:r>
              <a:rPr lang="en-US" altLang="en-US" sz="1800" dirty="0"/>
              <a:t>Presentation of property, plant, and equipment, and intangible assets</a:t>
            </a:r>
          </a:p>
        </p:txBody>
      </p:sp>
      <p:sp>
        <p:nvSpPr>
          <p:cNvPr id="14" name="Content Placeholder 5">
            <a:extLst>
              <a:ext uri="{FF2B5EF4-FFF2-40B4-BE49-F238E27FC236}">
                <a16:creationId xmlns:a16="http://schemas.microsoft.com/office/drawing/2014/main" id="{65FC2A74-76FD-8AF1-A2DF-92AEBFEDE32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1019956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6D37A-53C1-3B1C-1E29-56537F3F77AA}"/>
              </a:ext>
            </a:extLst>
          </p:cNvPr>
          <p:cNvSpPr>
            <a:spLocks noGrp="1"/>
          </p:cNvSpPr>
          <p:nvPr>
            <p:ph type="title"/>
          </p:nvPr>
        </p:nvSpPr>
        <p:spPr/>
        <p:txBody>
          <a:bodyPr/>
          <a:lstStyle/>
          <a:p>
            <a:r>
              <a:rPr lang="en-US" dirty="0"/>
              <a:t>Discussion of plant assets</a:t>
            </a:r>
          </a:p>
        </p:txBody>
      </p:sp>
      <p:sp>
        <p:nvSpPr>
          <p:cNvPr id="12" name="Content Placeholder 11">
            <a:extLst>
              <a:ext uri="{FF2B5EF4-FFF2-40B4-BE49-F238E27FC236}">
                <a16:creationId xmlns:a16="http://schemas.microsoft.com/office/drawing/2014/main" id="{3EC67EA5-507E-93DE-1D19-A7A68F2CCCCE}"/>
              </a:ext>
            </a:extLst>
          </p:cNvPr>
          <p:cNvSpPr>
            <a:spLocks noGrp="1"/>
          </p:cNvSpPr>
          <p:nvPr>
            <p:ph sz="quarter" idx="25"/>
          </p:nvPr>
        </p:nvSpPr>
        <p:spPr/>
        <p:txBody>
          <a:bodyPr/>
          <a:lstStyle/>
          <a:p>
            <a:endParaRPr lang="en-US"/>
          </a:p>
        </p:txBody>
      </p:sp>
      <p:pic>
        <p:nvPicPr>
          <p:cNvPr id="14" name="Picture 13">
            <a:extLst>
              <a:ext uri="{FF2B5EF4-FFF2-40B4-BE49-F238E27FC236}">
                <a16:creationId xmlns:a16="http://schemas.microsoft.com/office/drawing/2014/main" id="{5BDE9686-53C6-BE13-1A87-9F8479483C7B}"/>
              </a:ext>
            </a:extLst>
          </p:cNvPr>
          <p:cNvPicPr>
            <a:picLocks noChangeAspect="1"/>
          </p:cNvPicPr>
          <p:nvPr/>
        </p:nvPicPr>
        <p:blipFill rotWithShape="1">
          <a:blip r:embed="rId2"/>
          <a:srcRect l="58333" t="17407" r="14286" b="44064"/>
          <a:stretch/>
        </p:blipFill>
        <p:spPr>
          <a:xfrm>
            <a:off x="165636" y="1496106"/>
            <a:ext cx="8568789" cy="2906712"/>
          </a:xfrm>
          <a:prstGeom prst="rect">
            <a:avLst/>
          </a:prstGeom>
        </p:spPr>
      </p:pic>
      <p:sp>
        <p:nvSpPr>
          <p:cNvPr id="18" name="TextBox 17">
            <a:extLst>
              <a:ext uri="{FF2B5EF4-FFF2-40B4-BE49-F238E27FC236}">
                <a16:creationId xmlns:a16="http://schemas.microsoft.com/office/drawing/2014/main" id="{C5CE2F2B-C1C8-9D9E-B489-3ED009EF0F3E}"/>
              </a:ext>
            </a:extLst>
          </p:cNvPr>
          <p:cNvSpPr txBox="1"/>
          <p:nvPr/>
        </p:nvSpPr>
        <p:spPr>
          <a:xfrm>
            <a:off x="165636" y="4402818"/>
            <a:ext cx="8568789" cy="1477328"/>
          </a:xfrm>
          <a:prstGeom prst="rect">
            <a:avLst/>
          </a:prstGeom>
          <a:noFill/>
        </p:spPr>
        <p:txBody>
          <a:bodyPr wrap="square">
            <a:spAutoFit/>
          </a:bodyPr>
          <a:lstStyle/>
          <a:p>
            <a:r>
              <a:rPr lang="en-US" dirty="0"/>
              <a:t>Construction in progress includes costs mostly related to construction of data centers, network infrastructure, servers, and office facilities. As of</a:t>
            </a:r>
          </a:p>
          <a:p>
            <a:r>
              <a:rPr lang="en-US" dirty="0"/>
              <a:t>December 31, 2022, construction in progress also includes $2.18 billion of servers and network assets components stored by our suppliers until required by our</a:t>
            </a:r>
          </a:p>
          <a:p>
            <a:r>
              <a:rPr lang="en-US" dirty="0"/>
              <a:t>design manufacturers to fulfill certain purchase orders.</a:t>
            </a:r>
          </a:p>
        </p:txBody>
      </p:sp>
      <p:sp>
        <p:nvSpPr>
          <p:cNvPr id="20" name="TextBox 19">
            <a:extLst>
              <a:ext uri="{FF2B5EF4-FFF2-40B4-BE49-F238E27FC236}">
                <a16:creationId xmlns:a16="http://schemas.microsoft.com/office/drawing/2014/main" id="{5670B152-27B1-4E46-EECF-1714848B328F}"/>
              </a:ext>
            </a:extLst>
          </p:cNvPr>
          <p:cNvSpPr txBox="1"/>
          <p:nvPr/>
        </p:nvSpPr>
        <p:spPr>
          <a:xfrm>
            <a:off x="165636" y="6001844"/>
            <a:ext cx="4626428" cy="369332"/>
          </a:xfrm>
          <a:prstGeom prst="rect">
            <a:avLst/>
          </a:prstGeom>
          <a:noFill/>
        </p:spPr>
        <p:txBody>
          <a:bodyPr wrap="square">
            <a:spAutoFit/>
          </a:bodyPr>
          <a:lstStyle/>
          <a:p>
            <a:r>
              <a:rPr lang="en-US" dirty="0"/>
              <a:t>Meta 10K</a:t>
            </a:r>
          </a:p>
        </p:txBody>
      </p:sp>
    </p:spTree>
    <p:extLst>
      <p:ext uri="{BB962C8B-B14F-4D97-AF65-F5344CB8AC3E}">
        <p14:creationId xmlns:p14="http://schemas.microsoft.com/office/powerpoint/2010/main" val="364341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Discussion of intangible assets</a:t>
            </a:r>
            <a:endParaRPr lang="en-IN" dirty="0"/>
          </a:p>
        </p:txBody>
      </p:sp>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513862" y="5932266"/>
            <a:ext cx="8328480" cy="433930"/>
          </a:xfrm>
        </p:spPr>
        <p:txBody>
          <a:bodyPr>
            <a:noAutofit/>
          </a:bodyPr>
          <a:lstStyle/>
          <a:p>
            <a:pPr marL="0" indent="0">
              <a:buNone/>
            </a:pPr>
            <a:r>
              <a:rPr lang="en-US" altLang="en-US" sz="1800" b="1" dirty="0"/>
              <a:t>Illustration 9.23: </a:t>
            </a:r>
            <a:r>
              <a:rPr lang="en-US" altLang="en-US" sz="1800" dirty="0"/>
              <a:t>Presentation of property, plant, and equipment, and intangible assets</a:t>
            </a:r>
          </a:p>
        </p:txBody>
      </p:sp>
      <p:sp>
        <p:nvSpPr>
          <p:cNvPr id="14" name="Content Placeholder 5">
            <a:extLst>
              <a:ext uri="{FF2B5EF4-FFF2-40B4-BE49-F238E27FC236}">
                <a16:creationId xmlns:a16="http://schemas.microsoft.com/office/drawing/2014/main" id="{65FC2A74-76FD-8AF1-A2DF-92AEBFEDE32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
        <p:nvSpPr>
          <p:cNvPr id="10" name="TextBox 9">
            <a:extLst>
              <a:ext uri="{FF2B5EF4-FFF2-40B4-BE49-F238E27FC236}">
                <a16:creationId xmlns:a16="http://schemas.microsoft.com/office/drawing/2014/main" id="{64FA010B-8D2B-7B2E-E097-F247D42D2B80}"/>
              </a:ext>
            </a:extLst>
          </p:cNvPr>
          <p:cNvSpPr txBox="1"/>
          <p:nvPr/>
        </p:nvSpPr>
        <p:spPr>
          <a:xfrm>
            <a:off x="51673" y="1217588"/>
            <a:ext cx="8682751" cy="4247317"/>
          </a:xfrm>
          <a:prstGeom prst="rect">
            <a:avLst/>
          </a:prstGeom>
          <a:noFill/>
        </p:spPr>
        <p:txBody>
          <a:bodyPr wrap="square">
            <a:spAutoFit/>
          </a:bodyPr>
          <a:lstStyle/>
          <a:p>
            <a:endParaRPr lang="en-US" dirty="0"/>
          </a:p>
          <a:p>
            <a:r>
              <a:rPr lang="en-US" dirty="0"/>
              <a:t>“During the year ended December 31, 2022, we completed several business combinations with total cash consideration transferred of $1.23 billion, which in aggregate was allocated to $317 million of intangible assets, $1.14 billion of goodwill, and $223 million of net liabilities assumed. Goodwill generated from all business acquisitions completed was primarily attributable to expected synergies and potential monetization opportunities. The amount of goodwill generated that was deductible for tax purposes was not material. Acquisition-related costs were immaterial and were expensed as incurred. Pro forma historical results of operations related to these business acquisitions have not been presented because they are not significant to our consolidated financial statements, either individually or in aggregate. We have included the financial results of these acquired businesses in our consolidated financial statements from their respective dates of acquisition. “</a:t>
            </a:r>
          </a:p>
          <a:p>
            <a:endParaRPr lang="en-US" dirty="0"/>
          </a:p>
          <a:p>
            <a:r>
              <a:rPr lang="en-US" dirty="0"/>
              <a:t>Meta 10K</a:t>
            </a:r>
          </a:p>
        </p:txBody>
      </p:sp>
    </p:spTree>
    <p:extLst>
      <p:ext uri="{BB962C8B-B14F-4D97-AF65-F5344CB8AC3E}">
        <p14:creationId xmlns:p14="http://schemas.microsoft.com/office/powerpoint/2010/main" val="1111238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IN" dirty="0"/>
              <a:t>Analysis</a:t>
            </a:r>
          </a:p>
        </p:txBody>
      </p:sp>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513862" y="1424065"/>
            <a:ext cx="8115301" cy="1350885"/>
          </a:xfrm>
        </p:spPr>
        <p:txBody>
          <a:bodyPr>
            <a:normAutofit/>
          </a:bodyPr>
          <a:lstStyle/>
          <a:p>
            <a:pPr marL="0" indent="0">
              <a:buNone/>
            </a:pPr>
            <a:r>
              <a:rPr lang="en-US" sz="2600" b="1" dirty="0"/>
              <a:t>Illustration</a:t>
            </a:r>
            <a:r>
              <a:rPr lang="en-US" sz="2600" dirty="0"/>
              <a:t>: LG’s net sales for a recent year were ₩58,140 billion. Its total ending assets were ₩35,528 billion, and beginning assets were ₩34,766 billion.</a:t>
            </a:r>
          </a:p>
        </p:txBody>
      </p:sp>
      <p:graphicFrame>
        <p:nvGraphicFramePr>
          <p:cNvPr id="16" name="Table 16">
            <a:extLst>
              <a:ext uri="{FF2B5EF4-FFF2-40B4-BE49-F238E27FC236}">
                <a16:creationId xmlns:a16="http://schemas.microsoft.com/office/drawing/2014/main" id="{E3948568-DBE4-7236-175A-13FE0B8F7185}"/>
              </a:ext>
            </a:extLst>
          </p:cNvPr>
          <p:cNvGraphicFramePr>
            <a:graphicFrameLocks noGrp="1"/>
          </p:cNvGraphicFramePr>
          <p:nvPr>
            <p:ph type="tbl" sz="quarter" idx="19"/>
            <p:extLst>
              <p:ext uri="{D42A27DB-BD31-4B8C-83A1-F6EECF244321}">
                <p14:modId xmlns:p14="http://schemas.microsoft.com/office/powerpoint/2010/main" val="4208274512"/>
              </p:ext>
            </p:extLst>
          </p:nvPr>
        </p:nvGraphicFramePr>
        <p:xfrm>
          <a:off x="712941" y="3146321"/>
          <a:ext cx="8115300" cy="1397399"/>
        </p:xfrm>
        <a:graphic>
          <a:graphicData uri="http://schemas.openxmlformats.org/drawingml/2006/table">
            <a:tbl>
              <a:tblPr firstRow="1" bandRow="1">
                <a:tableStyleId>{2D5ABB26-0587-4C30-8999-92F81FD0307C}</a:tableStyleId>
              </a:tblPr>
              <a:tblGrid>
                <a:gridCol w="1623060">
                  <a:extLst>
                    <a:ext uri="{9D8B030D-6E8A-4147-A177-3AD203B41FA5}">
                      <a16:colId xmlns:a16="http://schemas.microsoft.com/office/drawing/2014/main" val="1635701872"/>
                    </a:ext>
                  </a:extLst>
                </a:gridCol>
                <a:gridCol w="1189624">
                  <a:extLst>
                    <a:ext uri="{9D8B030D-6E8A-4147-A177-3AD203B41FA5}">
                      <a16:colId xmlns:a16="http://schemas.microsoft.com/office/drawing/2014/main" val="514813281"/>
                    </a:ext>
                  </a:extLst>
                </a:gridCol>
                <a:gridCol w="2432115">
                  <a:extLst>
                    <a:ext uri="{9D8B030D-6E8A-4147-A177-3AD203B41FA5}">
                      <a16:colId xmlns:a16="http://schemas.microsoft.com/office/drawing/2014/main" val="2720879980"/>
                    </a:ext>
                  </a:extLst>
                </a:gridCol>
                <a:gridCol w="1247441">
                  <a:extLst>
                    <a:ext uri="{9D8B030D-6E8A-4147-A177-3AD203B41FA5}">
                      <a16:colId xmlns:a16="http://schemas.microsoft.com/office/drawing/2014/main" val="2992637623"/>
                    </a:ext>
                  </a:extLst>
                </a:gridCol>
                <a:gridCol w="1623060">
                  <a:extLst>
                    <a:ext uri="{9D8B030D-6E8A-4147-A177-3AD203B41FA5}">
                      <a16:colId xmlns:a16="http://schemas.microsoft.com/office/drawing/2014/main" val="2021923690"/>
                    </a:ext>
                  </a:extLst>
                </a:gridCol>
              </a:tblGrid>
              <a:tr h="265473">
                <a:tc>
                  <a:txBody>
                    <a:bodyPr/>
                    <a:lstStyle/>
                    <a:p>
                      <a:pPr algn="ctr"/>
                      <a:r>
                        <a:rPr lang="en-IN" sz="1800" b="1" dirty="0"/>
                        <a:t>Net Sales</a:t>
                      </a:r>
                    </a:p>
                  </a:txBody>
                  <a:tcPr anchor="ctr"/>
                </a:tc>
                <a:tc>
                  <a:txBody>
                    <a:bodyPr/>
                    <a:lstStyle/>
                    <a:p>
                      <a:pPr algn="ctr"/>
                      <a:r>
                        <a:rPr lang="en-IN" sz="1800" b="1" dirty="0"/>
                        <a:t>÷</a:t>
                      </a:r>
                    </a:p>
                  </a:txBody>
                  <a:tcPr anchor="ctr"/>
                </a:tc>
                <a:tc>
                  <a:txBody>
                    <a:bodyPr/>
                    <a:lstStyle/>
                    <a:p>
                      <a:pPr algn="ctr"/>
                      <a:r>
                        <a:rPr lang="en-IN" sz="1800" b="1" dirty="0"/>
                        <a:t>Average Total Assets</a:t>
                      </a:r>
                    </a:p>
                  </a:txBody>
                  <a:tcPr anchor="ctr"/>
                </a:tc>
                <a:tc>
                  <a:txBody>
                    <a:bodyPr/>
                    <a:lstStyle/>
                    <a:p>
                      <a:pPr algn="ctr"/>
                      <a:r>
                        <a:rPr lang="en-IN" sz="1800" b="1" dirty="0"/>
                        <a:t>=</a:t>
                      </a:r>
                    </a:p>
                  </a:txBody>
                  <a:tcPr anchor="ctr"/>
                </a:tc>
                <a:tc>
                  <a:txBody>
                    <a:bodyPr/>
                    <a:lstStyle/>
                    <a:p>
                      <a:pPr algn="ctr"/>
                      <a:r>
                        <a:rPr lang="en-IN" sz="1800" b="1" dirty="0">
                          <a:solidFill>
                            <a:schemeClr val="accent2"/>
                          </a:solidFill>
                        </a:rPr>
                        <a:t>Asset Turnover</a:t>
                      </a:r>
                    </a:p>
                  </a:txBody>
                  <a:tcPr anchor="ctr"/>
                </a:tc>
                <a:extLst>
                  <a:ext uri="{0D108BD9-81ED-4DB2-BD59-A6C34878D82A}">
                    <a16:rowId xmlns:a16="http://schemas.microsoft.com/office/drawing/2014/main" val="596029384"/>
                  </a:ext>
                </a:extLst>
              </a:tr>
              <a:tr h="1031639">
                <a:tc>
                  <a:txBody>
                    <a:bodyPr/>
                    <a:lstStyle/>
                    <a:p>
                      <a:pPr algn="ctr"/>
                      <a:r>
                        <a:rPr lang="en-IN" sz="1800" dirty="0"/>
                        <a:t>₩58,140</a:t>
                      </a:r>
                    </a:p>
                  </a:txBody>
                  <a:tcPr anchor="ctr"/>
                </a:tc>
                <a:tc>
                  <a:txBody>
                    <a:bodyPr/>
                    <a:lstStyle/>
                    <a:p>
                      <a:pPr algn="ctr"/>
                      <a:r>
                        <a:rPr lang="en-IN" sz="1800" dirty="0"/>
                        <a:t>÷</a:t>
                      </a:r>
                    </a:p>
                  </a:txBody>
                  <a:tcPr anchor="ctr"/>
                </a:tc>
                <a:tc>
                  <a:txBody>
                    <a:bodyPr/>
                    <a:lstStyle/>
                    <a:p>
                      <a:pPr algn="ctr"/>
                      <a:endParaRPr lang="en-IN" sz="1800" dirty="0"/>
                    </a:p>
                  </a:txBody>
                  <a:tcPr anchor="ctr"/>
                </a:tc>
                <a:tc>
                  <a:txBody>
                    <a:bodyPr/>
                    <a:lstStyle/>
                    <a:p>
                      <a:pPr algn="ctr"/>
                      <a:r>
                        <a:rPr lang="en-IN" sz="1800" dirty="0"/>
                        <a:t>=</a:t>
                      </a:r>
                    </a:p>
                  </a:txBody>
                  <a:tcPr anchor="ctr"/>
                </a:tc>
                <a:tc>
                  <a:txBody>
                    <a:bodyPr/>
                    <a:lstStyle/>
                    <a:p>
                      <a:pPr algn="ctr"/>
                      <a:r>
                        <a:rPr lang="en-IN" sz="1800" dirty="0">
                          <a:solidFill>
                            <a:schemeClr val="accent2"/>
                          </a:solidFill>
                        </a:rPr>
                        <a:t>1.65 times</a:t>
                      </a:r>
                    </a:p>
                  </a:txBody>
                  <a:tcPr anchor="ctr"/>
                </a:tc>
                <a:extLst>
                  <a:ext uri="{0D108BD9-81ED-4DB2-BD59-A6C34878D82A}">
                    <a16:rowId xmlns:a16="http://schemas.microsoft.com/office/drawing/2014/main" val="1156345598"/>
                  </a:ext>
                </a:extLst>
              </a:tr>
            </a:tbl>
          </a:graphicData>
        </a:graphic>
      </p:graphicFrame>
      <p:pic>
        <p:nvPicPr>
          <p:cNvPr id="2" name="Picture 1" descr="won 35 comma 528 plus won 34 comma 766 divided by 2">
            <a:extLst>
              <a:ext uri="{FF2B5EF4-FFF2-40B4-BE49-F238E27FC236}">
                <a16:creationId xmlns:a16="http://schemas.microsoft.com/office/drawing/2014/main" id="{8EA080EE-BDB9-27F0-63FD-5F1781A06361}"/>
              </a:ext>
            </a:extLst>
          </p:cNvPr>
          <p:cNvPicPr>
            <a:picLocks noChangeAspect="1"/>
          </p:cNvPicPr>
          <p:nvPr/>
        </p:nvPicPr>
        <p:blipFill>
          <a:blip r:embed="rId2"/>
          <a:stretch>
            <a:fillRect/>
          </a:stretch>
        </p:blipFill>
        <p:spPr>
          <a:xfrm>
            <a:off x="3786200" y="3716795"/>
            <a:ext cx="1831623" cy="598295"/>
          </a:xfrm>
          <a:prstGeom prst="rect">
            <a:avLst/>
          </a:prstGeom>
        </p:spPr>
      </p:pic>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393546" y="4486827"/>
            <a:ext cx="8236107" cy="1659449"/>
          </a:xfrm>
        </p:spPr>
        <p:txBody>
          <a:bodyPr>
            <a:noAutofit/>
          </a:bodyPr>
          <a:lstStyle/>
          <a:p>
            <a:pPr marL="0" indent="0">
              <a:spcAft>
                <a:spcPts val="1200"/>
              </a:spcAft>
              <a:buNone/>
            </a:pPr>
            <a:r>
              <a:rPr lang="en-US" sz="2000" b="1" dirty="0"/>
              <a:t>Illustration 9.24: </a:t>
            </a:r>
            <a:r>
              <a:rPr lang="en-US" sz="2000" dirty="0"/>
              <a:t>Asset turnover formulas and computation</a:t>
            </a:r>
          </a:p>
          <a:p>
            <a:pPr marL="0" indent="0">
              <a:spcAft>
                <a:spcPts val="1200"/>
              </a:spcAft>
              <a:buNone/>
            </a:pPr>
            <a:r>
              <a:rPr lang="en-US" sz="2400" dirty="0"/>
              <a:t>Each won invested in assets produced ₩1.65 in sales. If a company is using its assets efficiently, each investment in assets will create a high amount of sales.</a:t>
            </a:r>
          </a:p>
        </p:txBody>
      </p:sp>
      <p:sp>
        <p:nvSpPr>
          <p:cNvPr id="14" name="Content Placeholder 5">
            <a:extLst>
              <a:ext uri="{FF2B5EF4-FFF2-40B4-BE49-F238E27FC236}">
                <a16:creationId xmlns:a16="http://schemas.microsoft.com/office/drawing/2014/main" id="{4B175A2B-7313-A04F-5200-0F2E22764CFF}"/>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1925668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E28B5-518A-FAC2-F91E-B1BF175F2E64}"/>
              </a:ext>
            </a:extLst>
          </p:cNvPr>
          <p:cNvSpPr>
            <a:spLocks noGrp="1"/>
          </p:cNvSpPr>
          <p:nvPr>
            <p:ph type="title"/>
          </p:nvPr>
        </p:nvSpPr>
        <p:spPr/>
        <p:txBody>
          <a:bodyPr>
            <a:noAutofit/>
          </a:bodyPr>
          <a:lstStyle/>
          <a:p>
            <a:r>
              <a:rPr lang="en-US" dirty="0"/>
              <a:t>DO IT! 5: Asset Turnover</a:t>
            </a:r>
            <a:endParaRPr lang="en-IN" dirty="0"/>
          </a:p>
        </p:txBody>
      </p:sp>
      <p:sp>
        <p:nvSpPr>
          <p:cNvPr id="6" name="Content Placeholder 5">
            <a:extLst>
              <a:ext uri="{FF2B5EF4-FFF2-40B4-BE49-F238E27FC236}">
                <a16:creationId xmlns:a16="http://schemas.microsoft.com/office/drawing/2014/main" id="{D49AD243-DA9F-CF9E-FC82-3A1007FC1B2B}"/>
              </a:ext>
            </a:extLst>
          </p:cNvPr>
          <p:cNvSpPr>
            <a:spLocks noGrp="1"/>
          </p:cNvSpPr>
          <p:nvPr>
            <p:ph sz="quarter" idx="10"/>
          </p:nvPr>
        </p:nvSpPr>
        <p:spPr/>
        <p:txBody>
          <a:bodyPr>
            <a:normAutofit/>
          </a:bodyPr>
          <a:lstStyle/>
          <a:p>
            <a:pPr marL="0" indent="0">
              <a:lnSpc>
                <a:spcPct val="100000"/>
              </a:lnSpc>
              <a:spcBef>
                <a:spcPts val="624"/>
              </a:spcBef>
              <a:buNone/>
            </a:pPr>
            <a:r>
              <a:rPr lang="en-US" sz="2800" dirty="0"/>
              <a:t>Paramour Company reported net income of $180,000, net sales of $420,000, and had total assets of $460,000 on January 1, 2025, and total assets on December 31, 2025, of $540,000 billion. Determine Paramour’s asset turnover for 2025.</a:t>
            </a:r>
          </a:p>
        </p:txBody>
      </p:sp>
      <p:sp>
        <p:nvSpPr>
          <p:cNvPr id="12" name="Content Placeholder 5">
            <a:extLst>
              <a:ext uri="{FF2B5EF4-FFF2-40B4-BE49-F238E27FC236}">
                <a16:creationId xmlns:a16="http://schemas.microsoft.com/office/drawing/2014/main" id="{B5169916-A63D-5054-C130-972119B76E0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15280706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E28B5-518A-FAC2-F91E-B1BF175F2E64}"/>
              </a:ext>
            </a:extLst>
          </p:cNvPr>
          <p:cNvSpPr>
            <a:spLocks noGrp="1"/>
          </p:cNvSpPr>
          <p:nvPr>
            <p:ph type="title"/>
          </p:nvPr>
        </p:nvSpPr>
        <p:spPr/>
        <p:txBody>
          <a:bodyPr>
            <a:noAutofit/>
          </a:bodyPr>
          <a:lstStyle/>
          <a:p>
            <a:r>
              <a:rPr lang="en-US" dirty="0"/>
              <a:t>DO IT! 5: Asset Turnover – Solution </a:t>
            </a:r>
            <a:endParaRPr lang="en-IN" dirty="0"/>
          </a:p>
        </p:txBody>
      </p:sp>
      <p:sp>
        <p:nvSpPr>
          <p:cNvPr id="6" name="Content Placeholder 5">
            <a:extLst>
              <a:ext uri="{FF2B5EF4-FFF2-40B4-BE49-F238E27FC236}">
                <a16:creationId xmlns:a16="http://schemas.microsoft.com/office/drawing/2014/main" id="{D49AD243-DA9F-CF9E-FC82-3A1007FC1B2B}"/>
              </a:ext>
            </a:extLst>
          </p:cNvPr>
          <p:cNvSpPr>
            <a:spLocks noGrp="1"/>
          </p:cNvSpPr>
          <p:nvPr>
            <p:ph sz="quarter" idx="10"/>
          </p:nvPr>
        </p:nvSpPr>
        <p:spPr>
          <a:xfrm>
            <a:off x="514350" y="1679575"/>
            <a:ext cx="8115300" cy="994799"/>
          </a:xfrm>
        </p:spPr>
        <p:txBody>
          <a:bodyPr>
            <a:normAutofit/>
          </a:bodyPr>
          <a:lstStyle/>
          <a:p>
            <a:pPr marL="0" indent="0">
              <a:lnSpc>
                <a:spcPct val="100000"/>
              </a:lnSpc>
              <a:spcBef>
                <a:spcPts val="624"/>
              </a:spcBef>
              <a:buNone/>
            </a:pPr>
            <a:r>
              <a:rPr lang="en-US" sz="2800" dirty="0"/>
              <a:t>The asset turnover for Paramour Company is computed as follows.</a:t>
            </a:r>
          </a:p>
        </p:txBody>
      </p:sp>
      <p:graphicFrame>
        <p:nvGraphicFramePr>
          <p:cNvPr id="14" name="Table 16">
            <a:extLst>
              <a:ext uri="{FF2B5EF4-FFF2-40B4-BE49-F238E27FC236}">
                <a16:creationId xmlns:a16="http://schemas.microsoft.com/office/drawing/2014/main" id="{840F8F30-4AF0-8797-F3B0-FCACF0B5809C}"/>
              </a:ext>
            </a:extLst>
          </p:cNvPr>
          <p:cNvGraphicFramePr>
            <a:graphicFrameLocks noGrp="1"/>
          </p:cNvGraphicFramePr>
          <p:nvPr>
            <p:ph type="tbl" sz="quarter" idx="13"/>
            <p:extLst>
              <p:ext uri="{D42A27DB-BD31-4B8C-83A1-F6EECF244321}">
                <p14:modId xmlns:p14="http://schemas.microsoft.com/office/powerpoint/2010/main" val="2463129476"/>
              </p:ext>
            </p:extLst>
          </p:nvPr>
        </p:nvGraphicFramePr>
        <p:xfrm>
          <a:off x="1517650" y="2840889"/>
          <a:ext cx="6530722" cy="1206702"/>
        </p:xfrm>
        <a:graphic>
          <a:graphicData uri="http://schemas.openxmlformats.org/drawingml/2006/table">
            <a:tbl>
              <a:tblPr firstRow="1" bandRow="1">
                <a:tableStyleId>{2D5ABB26-0587-4C30-8999-92F81FD0307C}</a:tableStyleId>
              </a:tblPr>
              <a:tblGrid>
                <a:gridCol w="1623060">
                  <a:extLst>
                    <a:ext uri="{9D8B030D-6E8A-4147-A177-3AD203B41FA5}">
                      <a16:colId xmlns:a16="http://schemas.microsoft.com/office/drawing/2014/main" val="1635701872"/>
                    </a:ext>
                  </a:extLst>
                </a:gridCol>
                <a:gridCol w="349568">
                  <a:extLst>
                    <a:ext uri="{9D8B030D-6E8A-4147-A177-3AD203B41FA5}">
                      <a16:colId xmlns:a16="http://schemas.microsoft.com/office/drawing/2014/main" val="514813281"/>
                    </a:ext>
                  </a:extLst>
                </a:gridCol>
                <a:gridCol w="2390902">
                  <a:extLst>
                    <a:ext uri="{9D8B030D-6E8A-4147-A177-3AD203B41FA5}">
                      <a16:colId xmlns:a16="http://schemas.microsoft.com/office/drawing/2014/main" val="2720879980"/>
                    </a:ext>
                  </a:extLst>
                </a:gridCol>
                <a:gridCol w="349568">
                  <a:extLst>
                    <a:ext uri="{9D8B030D-6E8A-4147-A177-3AD203B41FA5}">
                      <a16:colId xmlns:a16="http://schemas.microsoft.com/office/drawing/2014/main" val="2992637623"/>
                    </a:ext>
                  </a:extLst>
                </a:gridCol>
                <a:gridCol w="1817624">
                  <a:extLst>
                    <a:ext uri="{9D8B030D-6E8A-4147-A177-3AD203B41FA5}">
                      <a16:colId xmlns:a16="http://schemas.microsoft.com/office/drawing/2014/main" val="2021923690"/>
                    </a:ext>
                  </a:extLst>
                </a:gridCol>
              </a:tblGrid>
              <a:tr h="265473">
                <a:tc>
                  <a:txBody>
                    <a:bodyPr/>
                    <a:lstStyle/>
                    <a:p>
                      <a:pPr algn="ctr"/>
                      <a:r>
                        <a:rPr lang="en-IN" sz="2000" b="1" dirty="0"/>
                        <a:t>Net Sales</a:t>
                      </a:r>
                    </a:p>
                  </a:txBody>
                  <a:tcPr anchor="ctr"/>
                </a:tc>
                <a:tc>
                  <a:txBody>
                    <a:bodyPr/>
                    <a:lstStyle/>
                    <a:p>
                      <a:pPr algn="ctr"/>
                      <a:r>
                        <a:rPr lang="en-IN" sz="2000" b="1" dirty="0"/>
                        <a:t>÷</a:t>
                      </a:r>
                    </a:p>
                  </a:txBody>
                  <a:tcPr anchor="ctr"/>
                </a:tc>
                <a:tc>
                  <a:txBody>
                    <a:bodyPr/>
                    <a:lstStyle/>
                    <a:p>
                      <a:pPr algn="ctr"/>
                      <a:r>
                        <a:rPr lang="en-IN" sz="2000" b="1" dirty="0"/>
                        <a:t>Average Total Assets</a:t>
                      </a:r>
                    </a:p>
                  </a:txBody>
                  <a:tcPr anchor="ctr"/>
                </a:tc>
                <a:tc>
                  <a:txBody>
                    <a:bodyPr/>
                    <a:lstStyle/>
                    <a:p>
                      <a:pPr algn="ctr"/>
                      <a:r>
                        <a:rPr lang="en-IN" sz="2000" b="1" dirty="0"/>
                        <a:t>=</a:t>
                      </a:r>
                    </a:p>
                  </a:txBody>
                  <a:tcPr anchor="ctr"/>
                </a:tc>
                <a:tc>
                  <a:txBody>
                    <a:bodyPr/>
                    <a:lstStyle/>
                    <a:p>
                      <a:pPr algn="ctr"/>
                      <a:r>
                        <a:rPr lang="en-IN" sz="2000" b="1" dirty="0">
                          <a:solidFill>
                            <a:schemeClr val="tx1"/>
                          </a:solidFill>
                        </a:rPr>
                        <a:t>Asset Turnover</a:t>
                      </a:r>
                    </a:p>
                  </a:txBody>
                  <a:tcPr anchor="ctr"/>
                </a:tc>
                <a:extLst>
                  <a:ext uri="{0D108BD9-81ED-4DB2-BD59-A6C34878D82A}">
                    <a16:rowId xmlns:a16="http://schemas.microsoft.com/office/drawing/2014/main" val="596029384"/>
                  </a:ext>
                </a:extLst>
              </a:tr>
              <a:tr h="810462">
                <a:tc>
                  <a:txBody>
                    <a:bodyPr/>
                    <a:lstStyle/>
                    <a:p>
                      <a:pPr algn="ctr"/>
                      <a:r>
                        <a:rPr lang="en-IN" sz="2000" dirty="0"/>
                        <a:t>$420,000</a:t>
                      </a:r>
                    </a:p>
                  </a:txBody>
                  <a:tcPr anchor="ctr"/>
                </a:tc>
                <a:tc>
                  <a:txBody>
                    <a:bodyPr/>
                    <a:lstStyle/>
                    <a:p>
                      <a:pPr algn="ctr"/>
                      <a:r>
                        <a:rPr lang="en-IN" sz="2000" dirty="0"/>
                        <a:t>÷</a:t>
                      </a:r>
                    </a:p>
                  </a:txBody>
                  <a:tcPr anchor="ctr"/>
                </a:tc>
                <a:tc>
                  <a:txBody>
                    <a:bodyPr/>
                    <a:lstStyle/>
                    <a:p>
                      <a:pPr algn="ctr"/>
                      <a:endParaRPr lang="en-IN" sz="2000" dirty="0"/>
                    </a:p>
                  </a:txBody>
                  <a:tcPr anchor="ctr"/>
                </a:tc>
                <a:tc>
                  <a:txBody>
                    <a:bodyPr/>
                    <a:lstStyle/>
                    <a:p>
                      <a:pPr algn="ctr"/>
                      <a:r>
                        <a:rPr lang="en-IN" sz="2000" dirty="0"/>
                        <a:t>=</a:t>
                      </a:r>
                    </a:p>
                  </a:txBody>
                  <a:tcPr anchor="ctr"/>
                </a:tc>
                <a:tc>
                  <a:txBody>
                    <a:bodyPr/>
                    <a:lstStyle/>
                    <a:p>
                      <a:pPr algn="ctr"/>
                      <a:r>
                        <a:rPr lang="en-IN" sz="2000" dirty="0">
                          <a:solidFill>
                            <a:schemeClr val="tx1"/>
                          </a:solidFill>
                        </a:rPr>
                        <a:t>.84 times</a:t>
                      </a:r>
                    </a:p>
                  </a:txBody>
                  <a:tcPr anchor="ctr"/>
                </a:tc>
                <a:extLst>
                  <a:ext uri="{0D108BD9-81ED-4DB2-BD59-A6C34878D82A}">
                    <a16:rowId xmlns:a16="http://schemas.microsoft.com/office/drawing/2014/main" val="1156345598"/>
                  </a:ext>
                </a:extLst>
              </a:tr>
            </a:tbl>
          </a:graphicData>
        </a:graphic>
      </p:graphicFrame>
      <p:graphicFrame>
        <p:nvGraphicFramePr>
          <p:cNvPr id="3" name="Object 2" descr="dollar times 460 comma 000 plus dollar times 540 comma 000 divided by two">
            <a:extLst>
              <a:ext uri="{FF2B5EF4-FFF2-40B4-BE49-F238E27FC236}">
                <a16:creationId xmlns:a16="http://schemas.microsoft.com/office/drawing/2014/main" id="{C81EA492-9A50-8DCE-03E4-8D486A071977}"/>
              </a:ext>
            </a:extLst>
          </p:cNvPr>
          <p:cNvGraphicFramePr>
            <a:graphicFrameLocks noChangeAspect="1"/>
          </p:cNvGraphicFramePr>
          <p:nvPr>
            <p:extLst>
              <p:ext uri="{D42A27DB-BD31-4B8C-83A1-F6EECF244321}">
                <p14:modId xmlns:p14="http://schemas.microsoft.com/office/powerpoint/2010/main" val="192620198"/>
              </p:ext>
            </p:extLst>
          </p:nvPr>
        </p:nvGraphicFramePr>
        <p:xfrm>
          <a:off x="3588871" y="3337642"/>
          <a:ext cx="2008160" cy="576417"/>
        </p:xfrm>
        <a:graphic>
          <a:graphicData uri="http://schemas.openxmlformats.org/presentationml/2006/ole">
            <mc:AlternateContent xmlns:mc="http://schemas.openxmlformats.org/markup-compatibility/2006">
              <mc:Choice xmlns:v="urn:schemas-microsoft-com:vml" Requires="v">
                <p:oleObj name="Equation" r:id="rId2" imgW="1371600" imgH="393480" progId="Equation.DSMT4">
                  <p:embed/>
                </p:oleObj>
              </mc:Choice>
              <mc:Fallback>
                <p:oleObj name="Equation" r:id="rId2" imgW="1371600" imgH="393480" progId="Equation.DSMT4">
                  <p:embed/>
                  <p:pic>
                    <p:nvPicPr>
                      <p:cNvPr id="0" name=""/>
                      <p:cNvPicPr/>
                      <p:nvPr/>
                    </p:nvPicPr>
                    <p:blipFill>
                      <a:blip r:embed="rId3"/>
                      <a:stretch>
                        <a:fillRect/>
                      </a:stretch>
                    </p:blipFill>
                    <p:spPr>
                      <a:xfrm>
                        <a:off x="3588871" y="3337642"/>
                        <a:ext cx="2008160" cy="576417"/>
                      </a:xfrm>
                      <a:prstGeom prst="rect">
                        <a:avLst/>
                      </a:prstGeom>
                    </p:spPr>
                  </p:pic>
                </p:oleObj>
              </mc:Fallback>
            </mc:AlternateContent>
          </a:graphicData>
        </a:graphic>
      </p:graphicFrame>
      <p:sp>
        <p:nvSpPr>
          <p:cNvPr id="12" name="Content Placeholder 5">
            <a:extLst>
              <a:ext uri="{FF2B5EF4-FFF2-40B4-BE49-F238E27FC236}">
                <a16:creationId xmlns:a16="http://schemas.microsoft.com/office/drawing/2014/main" id="{3B2F3D83-11BD-4923-CC9F-BDD0B5DB89FB}"/>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5</a:t>
            </a:r>
          </a:p>
        </p:txBody>
      </p:sp>
    </p:spTree>
    <p:extLst>
      <p:ext uri="{BB962C8B-B14F-4D97-AF65-F5344CB8AC3E}">
        <p14:creationId xmlns:p14="http://schemas.microsoft.com/office/powerpoint/2010/main" val="2336108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a:xfrm>
            <a:off x="514353" y="460255"/>
            <a:ext cx="8115301" cy="1078834"/>
          </a:xfrm>
        </p:spPr>
        <p:txBody>
          <a:bodyPr>
            <a:noAutofit/>
          </a:bodyPr>
          <a:lstStyle/>
          <a:p>
            <a:r>
              <a:rPr lang="en-US" dirty="0"/>
              <a:t>Depreciation Methods – Example Data</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605127"/>
            <a:ext cx="8115301" cy="1233487"/>
          </a:xfrm>
        </p:spPr>
        <p:txBody>
          <a:bodyPr>
            <a:normAutofit/>
          </a:bodyPr>
          <a:lstStyle/>
          <a:p>
            <a:pPr marL="0" indent="0">
              <a:buNone/>
            </a:pPr>
            <a:r>
              <a:rPr lang="en-US" sz="2400" dirty="0"/>
              <a:t>Compare the three depreciation methods using the following data for a small delivery truck purchased by Barb’s Florists on January 1, 2025:</a:t>
            </a:r>
          </a:p>
        </p:txBody>
      </p:sp>
      <p:graphicFrame>
        <p:nvGraphicFramePr>
          <p:cNvPr id="4" name="Table 6">
            <a:extLst>
              <a:ext uri="{FF2B5EF4-FFF2-40B4-BE49-F238E27FC236}">
                <a16:creationId xmlns:a16="http://schemas.microsoft.com/office/drawing/2014/main" id="{E05C648C-72DB-E77F-6291-5BC3CFFF87AF}"/>
              </a:ext>
            </a:extLst>
          </p:cNvPr>
          <p:cNvGraphicFramePr>
            <a:graphicFrameLocks noGrp="1"/>
          </p:cNvGraphicFramePr>
          <p:nvPr>
            <p:ph type="tbl" sz="quarter" idx="19"/>
            <p:extLst>
              <p:ext uri="{D42A27DB-BD31-4B8C-83A1-F6EECF244321}">
                <p14:modId xmlns:p14="http://schemas.microsoft.com/office/powerpoint/2010/main" val="1082907658"/>
              </p:ext>
            </p:extLst>
          </p:nvPr>
        </p:nvGraphicFramePr>
        <p:xfrm>
          <a:off x="592138" y="2948703"/>
          <a:ext cx="6886024" cy="1584960"/>
        </p:xfrm>
        <a:graphic>
          <a:graphicData uri="http://schemas.openxmlformats.org/drawingml/2006/table">
            <a:tbl>
              <a:tblPr firstRow="1" bandRow="1">
                <a:tableStyleId>{2D5ABB26-0587-4C30-8999-92F81FD0307C}</a:tableStyleId>
              </a:tblPr>
              <a:tblGrid>
                <a:gridCol w="5171088">
                  <a:extLst>
                    <a:ext uri="{9D8B030D-6E8A-4147-A177-3AD203B41FA5}">
                      <a16:colId xmlns:a16="http://schemas.microsoft.com/office/drawing/2014/main" val="355870602"/>
                    </a:ext>
                  </a:extLst>
                </a:gridCol>
                <a:gridCol w="1714936">
                  <a:extLst>
                    <a:ext uri="{9D8B030D-6E8A-4147-A177-3AD203B41FA5}">
                      <a16:colId xmlns:a16="http://schemas.microsoft.com/office/drawing/2014/main" val="1045687729"/>
                    </a:ext>
                  </a:extLst>
                </a:gridCol>
              </a:tblGrid>
              <a:tr h="240597">
                <a:tc>
                  <a:txBody>
                    <a:bodyPr/>
                    <a:lstStyle/>
                    <a:p>
                      <a:r>
                        <a:rPr lang="en-IN" sz="2000" dirty="0"/>
                        <a:t>Cost</a:t>
                      </a:r>
                    </a:p>
                  </a:txBody>
                  <a:tcPr anchor="ctr"/>
                </a:tc>
                <a:tc>
                  <a:txBody>
                    <a:bodyPr/>
                    <a:lstStyle/>
                    <a:p>
                      <a:pPr algn="r"/>
                      <a:r>
                        <a:rPr lang="en-IN" sz="2000" dirty="0"/>
                        <a:t>€13,000</a:t>
                      </a:r>
                    </a:p>
                  </a:txBody>
                  <a:tcPr anchor="ctr"/>
                </a:tc>
                <a:extLst>
                  <a:ext uri="{0D108BD9-81ED-4DB2-BD59-A6C34878D82A}">
                    <a16:rowId xmlns:a16="http://schemas.microsoft.com/office/drawing/2014/main" val="3610420249"/>
                  </a:ext>
                </a:extLst>
              </a:tr>
              <a:tr h="240597">
                <a:tc>
                  <a:txBody>
                    <a:bodyPr/>
                    <a:lstStyle/>
                    <a:p>
                      <a:r>
                        <a:rPr lang="en-IN" sz="2000" dirty="0"/>
                        <a:t>Expected residual value</a:t>
                      </a:r>
                    </a:p>
                  </a:txBody>
                  <a:tcPr anchor="ctr"/>
                </a:tc>
                <a:tc>
                  <a:txBody>
                    <a:bodyPr/>
                    <a:lstStyle/>
                    <a:p>
                      <a:pPr algn="r"/>
                      <a:r>
                        <a:rPr lang="en-IN" sz="2000" dirty="0"/>
                        <a:t>€1,000</a:t>
                      </a:r>
                    </a:p>
                  </a:txBody>
                  <a:tcPr anchor="ctr"/>
                </a:tc>
                <a:extLst>
                  <a:ext uri="{0D108BD9-81ED-4DB2-BD59-A6C34878D82A}">
                    <a16:rowId xmlns:a16="http://schemas.microsoft.com/office/drawing/2014/main" val="3799285393"/>
                  </a:ext>
                </a:extLst>
              </a:tr>
              <a:tr h="240597">
                <a:tc>
                  <a:txBody>
                    <a:bodyPr/>
                    <a:lstStyle/>
                    <a:p>
                      <a:r>
                        <a:rPr lang="en-IN" sz="2000" dirty="0"/>
                        <a:t>Estimate useful life in years</a:t>
                      </a:r>
                    </a:p>
                  </a:txBody>
                  <a:tcPr anchor="ctr"/>
                </a:tc>
                <a:tc>
                  <a:txBody>
                    <a:bodyPr/>
                    <a:lstStyle/>
                    <a:p>
                      <a:pPr algn="r"/>
                      <a:r>
                        <a:rPr lang="en-IN" sz="2000" dirty="0"/>
                        <a:t>5</a:t>
                      </a:r>
                    </a:p>
                  </a:txBody>
                  <a:tcPr anchor="ctr"/>
                </a:tc>
                <a:extLst>
                  <a:ext uri="{0D108BD9-81ED-4DB2-BD59-A6C34878D82A}">
                    <a16:rowId xmlns:a16="http://schemas.microsoft.com/office/drawing/2014/main" val="4122762037"/>
                  </a:ext>
                </a:extLst>
              </a:tr>
              <a:tr h="240597">
                <a:tc>
                  <a:txBody>
                    <a:bodyPr/>
                    <a:lstStyle/>
                    <a:p>
                      <a:r>
                        <a:rPr lang="en-IN" sz="2000" dirty="0"/>
                        <a:t>Estimated useful life in miles</a:t>
                      </a:r>
                    </a:p>
                  </a:txBody>
                  <a:tcPr anchor="ctr"/>
                </a:tc>
                <a:tc>
                  <a:txBody>
                    <a:bodyPr/>
                    <a:lstStyle/>
                    <a:p>
                      <a:pPr algn="r"/>
                      <a:r>
                        <a:rPr lang="en-IN" sz="2000" dirty="0"/>
                        <a:t>100,000</a:t>
                      </a:r>
                    </a:p>
                  </a:txBody>
                  <a:tcPr anchor="ctr"/>
                </a:tc>
                <a:extLst>
                  <a:ext uri="{0D108BD9-81ED-4DB2-BD59-A6C34878D82A}">
                    <a16:rowId xmlns:a16="http://schemas.microsoft.com/office/drawing/2014/main" val="1666199904"/>
                  </a:ext>
                </a:extLst>
              </a:tr>
            </a:tbl>
          </a:graphicData>
        </a:graphic>
      </p:graphicFrame>
      <p:sp>
        <p:nvSpPr>
          <p:cNvPr id="9" name="Content Placeholder 8">
            <a:extLst>
              <a:ext uri="{FF2B5EF4-FFF2-40B4-BE49-F238E27FC236}">
                <a16:creationId xmlns:a16="http://schemas.microsoft.com/office/drawing/2014/main" id="{F5CC51D4-7CDF-212A-7DD2-DDFC429B6067}"/>
              </a:ext>
            </a:extLst>
          </p:cNvPr>
          <p:cNvSpPr>
            <a:spLocks noGrp="1"/>
          </p:cNvSpPr>
          <p:nvPr>
            <p:ph sz="quarter" idx="18"/>
          </p:nvPr>
        </p:nvSpPr>
        <p:spPr>
          <a:xfrm>
            <a:off x="591651" y="4643752"/>
            <a:ext cx="8037512" cy="1585021"/>
          </a:xfrm>
        </p:spPr>
        <p:txBody>
          <a:bodyPr>
            <a:noAutofit/>
          </a:bodyPr>
          <a:lstStyle/>
          <a:p>
            <a:pPr marL="0" indent="0">
              <a:spcAft>
                <a:spcPts val="1800"/>
              </a:spcAft>
              <a:buNone/>
            </a:pPr>
            <a:r>
              <a:rPr lang="en-US" sz="2000" b="1" dirty="0"/>
              <a:t>Illustration 9.7: </a:t>
            </a:r>
            <a:r>
              <a:rPr lang="en-US" sz="2000" dirty="0"/>
              <a:t>Delivery truck data</a:t>
            </a:r>
          </a:p>
          <a:p>
            <a:pPr marL="0" indent="0">
              <a:lnSpc>
                <a:spcPct val="100000"/>
              </a:lnSpc>
              <a:buSzPct val="80000"/>
              <a:buNone/>
            </a:pPr>
            <a:r>
              <a:rPr lang="en-US" altLang="en-US" sz="2400" b="1" dirty="0"/>
              <a:t>Required: </a:t>
            </a:r>
            <a:r>
              <a:rPr lang="en-US" altLang="en-US" sz="2400" dirty="0"/>
              <a:t>Compute depreciation using the following. </a:t>
            </a:r>
          </a:p>
          <a:p>
            <a:pPr marL="0" indent="0">
              <a:lnSpc>
                <a:spcPct val="100000"/>
              </a:lnSpc>
              <a:buSzPct val="80000"/>
              <a:buNone/>
            </a:pPr>
            <a:r>
              <a:rPr lang="en-US" altLang="en-US" sz="2400" dirty="0"/>
              <a:t>(a) Straight-Line  (b) Units-of-Activity  (c) Declining Balance</a:t>
            </a:r>
          </a:p>
        </p:txBody>
      </p:sp>
      <p:sp>
        <p:nvSpPr>
          <p:cNvPr id="14" name="Content Placeholder 5">
            <a:extLst>
              <a:ext uri="{FF2B5EF4-FFF2-40B4-BE49-F238E27FC236}">
                <a16:creationId xmlns:a16="http://schemas.microsoft.com/office/drawing/2014/main" id="{32CE1202-0919-8A43-1E5D-2F8F692DC2F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23894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a:bodyPr>
          <a:lstStyle/>
          <a:p>
            <a:r>
              <a:rPr lang="en-US" dirty="0"/>
              <a:t>Straight-Line Method</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424065"/>
            <a:ext cx="8115301" cy="1161819"/>
          </a:xfrm>
        </p:spPr>
        <p:txBody>
          <a:bodyPr/>
          <a:lstStyle/>
          <a:p>
            <a:r>
              <a:rPr lang="en-US" dirty="0"/>
              <a:t>Depreciable cost = Cost less residual value</a:t>
            </a:r>
          </a:p>
          <a:p>
            <a:r>
              <a:rPr lang="en-US" dirty="0"/>
              <a:t>Expense is the </a:t>
            </a:r>
            <a:r>
              <a:rPr lang="en-US" b="1" dirty="0">
                <a:solidFill>
                  <a:srgbClr val="FF0000"/>
                </a:solidFill>
              </a:rPr>
              <a:t>same amount </a:t>
            </a:r>
            <a:r>
              <a:rPr lang="en-US" dirty="0"/>
              <a:t>for each year</a:t>
            </a:r>
          </a:p>
        </p:txBody>
      </p:sp>
      <p:pic>
        <p:nvPicPr>
          <p:cNvPr id="7" name="Table Placeholder 6" descr="An illustration of the formula to compute annual straight-line depreciation. The first formula is labeled as cost of Euro 13,000 minus residual value of Euro 1,000 equals depreciable cost of Euro 12,000. A second formula is labeled as depreciable cost of Euro 12,000 divided by useful life in years, 5, equals annual depreciation expense of Euro 2,400.">
            <a:extLst>
              <a:ext uri="{FF2B5EF4-FFF2-40B4-BE49-F238E27FC236}">
                <a16:creationId xmlns:a16="http://schemas.microsoft.com/office/drawing/2014/main" id="{A49F0246-B60D-CFAA-BF72-2CF54DA93A55}"/>
              </a:ext>
            </a:extLst>
          </p:cNvPr>
          <p:cNvPicPr>
            <a:picLocks noGrp="1" noChangeAspect="1"/>
          </p:cNvPicPr>
          <p:nvPr>
            <p:ph type="tbl" sz="quarter" idx="19"/>
          </p:nvPr>
        </p:nvPicPr>
        <p:blipFill>
          <a:blip r:embed="rId2"/>
          <a:stretch>
            <a:fillRect/>
          </a:stretch>
        </p:blipFill>
        <p:spPr>
          <a:xfrm>
            <a:off x="595300" y="2824137"/>
            <a:ext cx="7952423" cy="2546033"/>
          </a:xfrm>
          <a:prstGeom prst="rect">
            <a:avLst/>
          </a:prstGeom>
        </p:spPr>
      </p:pic>
      <p:sp>
        <p:nvSpPr>
          <p:cNvPr id="9" name="Content Placeholder 8">
            <a:extLst>
              <a:ext uri="{FF2B5EF4-FFF2-40B4-BE49-F238E27FC236}">
                <a16:creationId xmlns:a16="http://schemas.microsoft.com/office/drawing/2014/main" id="{F5CC51D4-7CDF-212A-7DD2-DDFC429B6067}"/>
              </a:ext>
            </a:extLst>
          </p:cNvPr>
          <p:cNvSpPr>
            <a:spLocks noGrp="1"/>
          </p:cNvSpPr>
          <p:nvPr>
            <p:ph sz="quarter" idx="18"/>
          </p:nvPr>
        </p:nvSpPr>
        <p:spPr>
          <a:xfrm>
            <a:off x="696913" y="5372377"/>
            <a:ext cx="8037512" cy="655586"/>
          </a:xfrm>
        </p:spPr>
        <p:txBody>
          <a:bodyPr>
            <a:noAutofit/>
          </a:bodyPr>
          <a:lstStyle/>
          <a:p>
            <a:pPr marL="0" indent="0">
              <a:buNone/>
            </a:pPr>
            <a:r>
              <a:rPr lang="en-US" sz="2000" b="1" dirty="0"/>
              <a:t>Illustration 9.8: </a:t>
            </a:r>
            <a:r>
              <a:rPr lang="en-US" sz="2000" dirty="0"/>
              <a:t>Formula for straight-line method</a:t>
            </a:r>
            <a:endParaRPr lang="en-US" altLang="en-US" sz="2400" dirty="0"/>
          </a:p>
        </p:txBody>
      </p:sp>
      <p:sp>
        <p:nvSpPr>
          <p:cNvPr id="14" name="Content Placeholder 5">
            <a:extLst>
              <a:ext uri="{FF2B5EF4-FFF2-40B4-BE49-F238E27FC236}">
                <a16:creationId xmlns:a16="http://schemas.microsoft.com/office/drawing/2014/main" id="{CAF28036-E40D-AEA7-E7E0-BD3331C0222E}"/>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988800192"/>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8" ma:contentTypeDescription="Create a new document." ma:contentTypeScope="" ma:versionID="00bdeb75305eae0751a77562342afd07">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cf5f1baccda368027b594004eed6251f"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069665-4191-4292-A592-EAC7A0DE60A6}">
  <ds:schemaRefs>
    <ds:schemaRef ds:uri="http://schemas.microsoft.com/sharepoint/v3/contenttype/forms"/>
  </ds:schemaRefs>
</ds:datastoreItem>
</file>

<file path=customXml/itemProps2.xml><?xml version="1.0" encoding="utf-8"?>
<ds:datastoreItem xmlns:ds="http://schemas.openxmlformats.org/officeDocument/2006/customXml" ds:itemID="{7C2C0F2B-5AEC-4341-B401-99185EAD4B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9739E0-A6CD-46BA-8888-F2BBC9B1323D}">
  <ds:schemaRefs>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 ds:uri="f27b86c0-2816-47a2-b831-6f64dbfd4a6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22951</TotalTime>
  <Words>5154</Words>
  <Application>Microsoft Office PowerPoint</Application>
  <PresentationFormat>全屏显示(4:3)</PresentationFormat>
  <Paragraphs>702</Paragraphs>
  <Slides>76</Slides>
  <Notes>24</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84" baseType="lpstr">
      <vt:lpstr>Arial</vt:lpstr>
      <vt:lpstr>Calibri</vt:lpstr>
      <vt:lpstr>Calibri Light</vt:lpstr>
      <vt:lpstr>Courier New</vt:lpstr>
      <vt:lpstr>Times New Roman</vt:lpstr>
      <vt:lpstr>Wingdings</vt:lpstr>
      <vt:lpstr>Standard</vt:lpstr>
      <vt:lpstr>Equation</vt:lpstr>
      <vt:lpstr>Financial Accounting</vt:lpstr>
      <vt:lpstr>Chapter Outline</vt:lpstr>
      <vt:lpstr>Learning Objective 2 Apply Depreciation Methods to Plant Assets.</vt:lpstr>
      <vt:lpstr>Depreciation</vt:lpstr>
      <vt:lpstr>Depreciation Illustrated</vt:lpstr>
      <vt:lpstr>Factors in Computing Depreciation</vt:lpstr>
      <vt:lpstr>Depreciation Methods</vt:lpstr>
      <vt:lpstr>Depreciation Methods – Example Data</vt:lpstr>
      <vt:lpstr>Straight-Line Method</vt:lpstr>
      <vt:lpstr>Straight-Line Method: Schedule</vt:lpstr>
      <vt:lpstr>Straight-Line Continued</vt:lpstr>
      <vt:lpstr>DO ITT! 2a: Straight-Line Depreciation</vt:lpstr>
      <vt:lpstr>DO IT! 2a: Straight-Line – Solution</vt:lpstr>
      <vt:lpstr>Units-of-Activity Method</vt:lpstr>
      <vt:lpstr>Depreciation Methods – Example Data</vt:lpstr>
      <vt:lpstr>Units-of-Activity Formula</vt:lpstr>
      <vt:lpstr>Units-of-Activity Method Schedule</vt:lpstr>
      <vt:lpstr>Declining-Balance Method</vt:lpstr>
      <vt:lpstr>Declining-Balance Method Formula</vt:lpstr>
      <vt:lpstr>Declining-Balance Method Schedule</vt:lpstr>
      <vt:lpstr>Declining-Balance Method - Purchase</vt:lpstr>
      <vt:lpstr>Comparison of Methods</vt:lpstr>
      <vt:lpstr>Comparison of Methods - Graph</vt:lpstr>
      <vt:lpstr>Component Depreciation</vt:lpstr>
      <vt:lpstr>Component Depreciation Example</vt:lpstr>
      <vt:lpstr>Component Depreciation – Example Calculated</vt:lpstr>
      <vt:lpstr>Depreciation and Income Taxes</vt:lpstr>
      <vt:lpstr>Comparison of Methods - Graph</vt:lpstr>
      <vt:lpstr>Revising Periodic Depreciation</vt:lpstr>
      <vt:lpstr>Revising Periodic Depreciation Example</vt:lpstr>
      <vt:lpstr>Revising Depreciation Example – Book Value</vt:lpstr>
      <vt:lpstr>Revising Depreciation Example – New Amount</vt:lpstr>
      <vt:lpstr>DO IT! 2b: Revised Depreciation</vt:lpstr>
      <vt:lpstr>DO IT! 2b: Revised Depreciation – Solution (1 of 2)</vt:lpstr>
      <vt:lpstr>DO IT! 2b: Revised Depreciation – Solution (2 of 2)</vt:lpstr>
      <vt:lpstr>Learning Objective 3 Explain How to Account for the Disposal of Plant Assets.</vt:lpstr>
      <vt:lpstr>Plant Asset Disposals</vt:lpstr>
      <vt:lpstr>Retirement of Plant Assets</vt:lpstr>
      <vt:lpstr>Plant Asset Retirement – Example</vt:lpstr>
      <vt:lpstr>Plant Asset Discarded - Example</vt:lpstr>
      <vt:lpstr>Sale of Plant Assets</vt:lpstr>
      <vt:lpstr>Sale of Plant Assets – Example</vt:lpstr>
      <vt:lpstr>Sale of Plant Assets – Computing Gain</vt:lpstr>
      <vt:lpstr>Sale of Plant Assets – Computing Loss</vt:lpstr>
      <vt:lpstr>DO IT! 3: Plant Asset Disposal (a)</vt:lpstr>
      <vt:lpstr>DO IT! 3: Plant Asset Disposal (b)</vt:lpstr>
      <vt:lpstr>Learning Objective 4 Describe How to Account for Natural Resources and Intangible Assets.</vt:lpstr>
      <vt:lpstr>Natural Resources and Depletion</vt:lpstr>
      <vt:lpstr>Depletion</vt:lpstr>
      <vt:lpstr>Depletion Illustration</vt:lpstr>
      <vt:lpstr>Depletion Journal Entry</vt:lpstr>
      <vt:lpstr>Intangible Assets</vt:lpstr>
      <vt:lpstr>Meta’s intangible assets</vt:lpstr>
      <vt:lpstr>Accounting for Intangible Assets</vt:lpstr>
      <vt:lpstr>Patents</vt:lpstr>
      <vt:lpstr>Accounting for Intangible Assets Example</vt:lpstr>
      <vt:lpstr>Copyrights</vt:lpstr>
      <vt:lpstr>Trademarks and Trade Names</vt:lpstr>
      <vt:lpstr>Franchises</vt:lpstr>
      <vt:lpstr>Goodwill</vt:lpstr>
      <vt:lpstr>Goodwill and overpriced M&amp;A</vt:lpstr>
      <vt:lpstr>Goodwill impairment and stock price</vt:lpstr>
      <vt:lpstr>Research and Development Costs</vt:lpstr>
      <vt:lpstr>LO4 Review Question</vt:lpstr>
      <vt:lpstr>LO4 – Solution</vt:lpstr>
      <vt:lpstr>DO IT! 4: Classification Concepts</vt:lpstr>
      <vt:lpstr>DO IT! 4: Classification Concepts – Solution 1 of 2</vt:lpstr>
      <vt:lpstr>DO IT! 4: Classification Concepts – Solution 2 of 2</vt:lpstr>
      <vt:lpstr>Learning Objective 5 Discuss How Plant Assets, Natural Resources, and Intangible Assets are Reported and Analyzed.</vt:lpstr>
      <vt:lpstr>Presentation</vt:lpstr>
      <vt:lpstr>Statement Presentation</vt:lpstr>
      <vt:lpstr>Discussion of plant assets</vt:lpstr>
      <vt:lpstr>Discussion of intangible assets</vt:lpstr>
      <vt:lpstr>Analysis</vt:lpstr>
      <vt:lpstr>DO IT! 5: Asset Turnover</vt:lpstr>
      <vt:lpstr>DO IT! 5: Asset Turnover – Solution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3874</cp:revision>
  <cp:lastPrinted>2021-04-08T14:56:16Z</cp:lastPrinted>
  <dcterms:created xsi:type="dcterms:W3CDTF">2018-08-23T13:01:59Z</dcterms:created>
  <dcterms:modified xsi:type="dcterms:W3CDTF">2024-05-05T10:25:39Z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